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3">
  <p:sldMasterIdLst>
    <p:sldMasterId id="2147483660" r:id="rId1"/>
    <p:sldMasterId id="2147483716" r:id="rId2"/>
  </p:sldMasterIdLst>
  <p:sldIdLst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14" y="19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6.xml" Id="rId8" /><Relationship Type="http://schemas.openxmlformats.org/officeDocument/2006/relationships/presProps" Target="presProps.xml" Id="rId13" /><Relationship Type="http://schemas.openxmlformats.org/officeDocument/2006/relationships/slide" Target="slides/slide1.xml" Id="rId3" /><Relationship Type="http://schemas.openxmlformats.org/officeDocument/2006/relationships/slide" Target="slides/slide5.xml" Id="rId7" /><Relationship Type="http://schemas.openxmlformats.org/officeDocument/2006/relationships/slide" Target="slides/slide10.xml" Id="rId12" /><Relationship Type="http://schemas.openxmlformats.org/officeDocument/2006/relationships/slideMaster" Target="slideMasters/slideMaster2.xml" Id="rId2" /><Relationship Type="http://schemas.openxmlformats.org/officeDocument/2006/relationships/tableStyles" Target="tableStyles.xml" Id="rId16" /><Relationship Type="http://schemas.openxmlformats.org/officeDocument/2006/relationships/slideMaster" Target="slideMasters/slideMaster1.xml" Id="rId1" /><Relationship Type="http://schemas.openxmlformats.org/officeDocument/2006/relationships/slide" Target="slides/slide4.xml" Id="rId6" /><Relationship Type="http://schemas.openxmlformats.org/officeDocument/2006/relationships/slide" Target="slides/slide9.xml" Id="rId11" /><Relationship Type="http://schemas.openxmlformats.org/officeDocument/2006/relationships/slide" Target="slides/slide3.xml" Id="rId5" /><Relationship Type="http://schemas.openxmlformats.org/officeDocument/2006/relationships/theme" Target="theme/theme1.xml" Id="rId15" /><Relationship Type="http://schemas.openxmlformats.org/officeDocument/2006/relationships/slide" Target="slides/slide8.xml" Id="rId10" /><Relationship Type="http://schemas.openxmlformats.org/officeDocument/2006/relationships/slide" Target="slides/slide2.xml" Id="rId4" /><Relationship Type="http://schemas.openxmlformats.org/officeDocument/2006/relationships/slide" Target="slides/slide7.xml" Id="rId9" /><Relationship Type="http://schemas.openxmlformats.org/officeDocument/2006/relationships/viewProps" Target="viewProps.xml" Id="rId14" /><Relationship Type="http://schemas.openxmlformats.org/officeDocument/2006/relationships/customXml" Target="/customXML/item.xml" Id="imanage.xml" 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acebook.com/lowensteinsandler/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hyperlink" Target="https://www.youtube.com/channel/UCI0fuw34JvSHMhT4oQrBZiA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twitter.com/LowensteinLLP" TargetMode="External"/><Relationship Id="rId5" Type="http://schemas.openxmlformats.org/officeDocument/2006/relationships/image" Target="../media/image3.png"/><Relationship Id="rId10" Type="http://schemas.openxmlformats.org/officeDocument/2006/relationships/image" Target="../media/image1.png"/><Relationship Id="rId4" Type="http://schemas.openxmlformats.org/officeDocument/2006/relationships/hyperlink" Target="https://www.linkedin.com/company/lowenstein-sandler-llp" TargetMode="External"/><Relationship Id="rId9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01943" y="4211205"/>
            <a:ext cx="2663771" cy="930511"/>
          </a:xfrm>
        </p:spPr>
        <p:txBody>
          <a:bodyPr wrap="square" lIns="0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b="1" baseline="0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NAME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NAME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NAME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576543" y="2190937"/>
            <a:ext cx="8554757" cy="674143"/>
          </a:xfrm>
        </p:spPr>
        <p:txBody>
          <a:bodyPr lIns="0" tIns="0" rIns="0" bIns="0" anchor="t" anchorCtr="0">
            <a:normAutofit/>
          </a:bodyPr>
          <a:lstStyle>
            <a:lvl1pPr algn="l">
              <a:defRPr sz="4500" b="1" i="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LINE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2274974"/>
            <a:ext cx="290945" cy="412972"/>
          </a:xfrm>
          <a:prstGeom prst="rect">
            <a:avLst/>
          </a:prstGeom>
          <a:solidFill>
            <a:srgbClr val="EE1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 userDrawn="1"/>
        </p:nvSpPr>
        <p:spPr>
          <a:xfrm>
            <a:off x="589243" y="2865080"/>
            <a:ext cx="3429000" cy="261610"/>
          </a:xfrm>
          <a:prstGeom prst="rect">
            <a:avLst/>
          </a:prstGeom>
          <a:noFill/>
        </p:spPr>
        <p:txBody>
          <a:bodyPr wrap="square" lIns="0" tIns="0" rIns="0" rtlCol="0" anchor="t" anchorCtr="0">
            <a:spAutoFit/>
          </a:bodyPr>
          <a:lstStyle/>
          <a:p>
            <a:pPr algn="l"/>
            <a:fld id="{7AC17207-33BE-4CD2-9948-8AD94D4D8D73}" type="datetime4">
              <a:rPr 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pPr algn="l"/>
              <a:t>October 2, 2025</a:t>
            </a:fld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486692" y="4223905"/>
            <a:ext cx="3030257" cy="930511"/>
          </a:xfrm>
        </p:spPr>
        <p:txBody>
          <a:bodyPr wrap="square" lIns="0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baseline="0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TITLE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TITLE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02" y="6255627"/>
            <a:ext cx="12435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225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wyer Bio V1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413880" y="458752"/>
            <a:ext cx="6279020" cy="429522"/>
          </a:xfrm>
        </p:spPr>
        <p:txBody>
          <a:bodyPr lIns="0" tIns="0" rIns="0" bIns="0" anchor="t" anchorCtr="0">
            <a:normAutofit/>
          </a:bodyPr>
          <a:lstStyle>
            <a:lvl1pPr algn="l">
              <a:defRPr sz="3000" b="1" i="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NAME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526093"/>
            <a:ext cx="206160" cy="263047"/>
          </a:xfrm>
          <a:prstGeom prst="rect">
            <a:avLst/>
          </a:prstGeom>
          <a:solidFill>
            <a:srgbClr val="EE1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26579" y="923393"/>
            <a:ext cx="6266321" cy="240389"/>
          </a:xfrm>
        </p:spPr>
        <p:txBody>
          <a:bodyPr wrap="square" lIns="0" tIns="0" rIns="0"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00" b="1" baseline="0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Title, Location</a:t>
            </a:r>
          </a:p>
        </p:txBody>
      </p:sp>
      <p:sp>
        <p:nvSpPr>
          <p:cNvPr id="9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7035800" y="265852"/>
            <a:ext cx="1866900" cy="2388447"/>
          </a:xfr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426580" y="1660477"/>
            <a:ext cx="6266320" cy="341632"/>
          </a:xfrm>
        </p:spPr>
        <p:txBody>
          <a:bodyPr wrap="square" lIns="0" anchor="t" anchorCtr="0">
            <a:normAutofit/>
          </a:bodyPr>
          <a:lstStyle>
            <a:lvl1pPr marL="233363" marR="0" indent="-233363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charset="2"/>
              <a:buChar char="§"/>
              <a:tabLst/>
              <a:defRPr sz="1800" baseline="0">
                <a:latin typeface="Arial" charset="0"/>
                <a:ea typeface="Arial" charset="0"/>
                <a:cs typeface="Arial" charset="0"/>
              </a:defRPr>
            </a:lvl1pPr>
            <a:lvl2pPr marL="688975" indent="-220663">
              <a:buFont typeface="Arial" charset="0"/>
              <a:buChar char="•"/>
              <a:tabLst/>
              <a:defRPr sz="1600"/>
            </a:lvl2pPr>
            <a:lvl3pPr marL="1200150" indent="-285750">
              <a:buFont typeface="Arial" charset="0"/>
              <a:buChar char="•"/>
              <a:defRPr sz="15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Bio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426580" y="1241853"/>
            <a:ext cx="6266320" cy="286232"/>
          </a:xfrm>
        </p:spPr>
        <p:txBody>
          <a:bodyPr wrap="square" lIns="0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baseline="0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Telephone &amp; Email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2" hasCustomPrompt="1"/>
          </p:nvPr>
        </p:nvSpPr>
        <p:spPr>
          <a:xfrm>
            <a:off x="7035800" y="2789231"/>
            <a:ext cx="1866900" cy="660552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EE1B24"/>
              </a:buClr>
              <a:buFont typeface="Wingdings" charset="2"/>
              <a:buChar char="§"/>
              <a:defRPr sz="1400"/>
            </a:lvl1pPr>
            <a:lvl2pPr marL="91440" indent="-228600">
              <a:buClr>
                <a:srgbClr val="EE1B24"/>
              </a:buClr>
              <a:buFont typeface="Wingdings" charset="2"/>
              <a:buChar char="§"/>
              <a:defRPr sz="1100"/>
            </a:lvl2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None/>
            </a:pPr>
            <a:r>
              <a:rPr lang="en-US" sz="1300" b="1" dirty="0"/>
              <a:t>Education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Wingdings" charset="2"/>
              <a:buChar char="§"/>
            </a:pPr>
            <a:r>
              <a:rPr lang="en-US" sz="1100" dirty="0"/>
              <a:t> School</a:t>
            </a:r>
          </a:p>
        </p:txBody>
      </p:sp>
      <p:sp>
        <p:nvSpPr>
          <p:cNvPr id="13" name="Slide Number Placeholder 4"/>
          <p:cNvSpPr txBox="1">
            <a:spLocks/>
          </p:cNvSpPr>
          <p:nvPr userDrawn="1"/>
        </p:nvSpPr>
        <p:spPr>
          <a:xfrm>
            <a:off x="8653096" y="6313260"/>
            <a:ext cx="424582" cy="198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5146035-B999-6D41-9668-0F9C087C0EF2}" type="slidenum">
              <a:rPr lang="en-US" sz="90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pPr algn="l"/>
              <a:t>‹#›</a:t>
            </a:fld>
            <a:endParaRPr lang="en-US" sz="9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8691971" y="6329280"/>
            <a:ext cx="0" cy="182880"/>
          </a:xfrm>
          <a:prstGeom prst="line">
            <a:avLst/>
          </a:prstGeom>
          <a:ln w="15875">
            <a:solidFill>
              <a:srgbClr val="EE1B2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02" y="6255627"/>
            <a:ext cx="1243584" cy="365760"/>
          </a:xfrm>
          <a:prstGeom prst="rect">
            <a:avLst/>
          </a:prstGeom>
        </p:spPr>
      </p:pic>
      <p:sp>
        <p:nvSpPr>
          <p:cNvPr id="16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7035800" y="3584715"/>
            <a:ext cx="1866900" cy="737903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EE1B24"/>
              </a:buClr>
              <a:buFont typeface="Wingdings" charset="2"/>
              <a:buChar char="§"/>
              <a:defRPr sz="1400"/>
            </a:lvl1pPr>
            <a:lvl2pPr marL="91440" indent="-228600">
              <a:buClr>
                <a:srgbClr val="EE1B24"/>
              </a:buClr>
              <a:buFont typeface="Wingdings" charset="2"/>
              <a:buChar char="§"/>
              <a:defRPr sz="1100"/>
            </a:lvl2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None/>
            </a:pPr>
            <a:r>
              <a:rPr lang="en-US" sz="1300" b="1"/>
              <a:t>Bar </a:t>
            </a:r>
            <a:r>
              <a:rPr lang="en-US" sz="1300" b="1" dirty="0"/>
              <a:t>Admissions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Wingdings" charset="2"/>
              <a:buChar char="§"/>
            </a:pPr>
            <a:r>
              <a:rPr lang="en-US" sz="1100" dirty="0"/>
              <a:t> State</a:t>
            </a:r>
          </a:p>
        </p:txBody>
      </p:sp>
    </p:spTree>
    <p:extLst>
      <p:ext uri="{BB962C8B-B14F-4D97-AF65-F5344CB8AC3E}">
        <p14:creationId xmlns:p14="http://schemas.microsoft.com/office/powerpoint/2010/main" val="72898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wyer Bio V1 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413880" y="458752"/>
            <a:ext cx="6279020" cy="429522"/>
          </a:xfrm>
        </p:spPr>
        <p:txBody>
          <a:bodyPr lIns="0" tIns="0" rIns="0" bIns="0" anchor="t" anchorCtr="0">
            <a:normAutofit/>
          </a:bodyPr>
          <a:lstStyle>
            <a:lvl1pPr algn="l">
              <a:defRPr sz="3000" b="1" i="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NAME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526093"/>
            <a:ext cx="206160" cy="263047"/>
          </a:xfrm>
          <a:prstGeom prst="rect">
            <a:avLst/>
          </a:prstGeom>
          <a:solidFill>
            <a:srgbClr val="EE1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26579" y="923393"/>
            <a:ext cx="6266321" cy="240389"/>
          </a:xfrm>
        </p:spPr>
        <p:txBody>
          <a:bodyPr wrap="square" lIns="0" tIns="0" rIns="0"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00" b="1" baseline="0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Title, Location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426580" y="1277021"/>
            <a:ext cx="6266320" cy="313932"/>
          </a:xfrm>
        </p:spPr>
        <p:txBody>
          <a:bodyPr wrap="square" lIns="0"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aseline="0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Bio</a:t>
            </a:r>
          </a:p>
        </p:txBody>
      </p:sp>
      <p:sp>
        <p:nvSpPr>
          <p:cNvPr id="15" name="Slide Number Placeholder 4"/>
          <p:cNvSpPr txBox="1">
            <a:spLocks/>
          </p:cNvSpPr>
          <p:nvPr userDrawn="1"/>
        </p:nvSpPr>
        <p:spPr>
          <a:xfrm>
            <a:off x="8653096" y="6313260"/>
            <a:ext cx="424582" cy="198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5146035-B999-6D41-9668-0F9C087C0EF2}" type="slidenum">
              <a:rPr lang="en-US" sz="90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pPr algn="l"/>
              <a:t>‹#›</a:t>
            </a:fld>
            <a:endParaRPr lang="en-US" sz="9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691971" y="6329280"/>
            <a:ext cx="0" cy="182880"/>
          </a:xfrm>
          <a:prstGeom prst="line">
            <a:avLst/>
          </a:prstGeom>
          <a:ln w="15875">
            <a:solidFill>
              <a:srgbClr val="EE1B2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02" y="6255627"/>
            <a:ext cx="12435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903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E VAL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526093"/>
            <a:ext cx="206160" cy="263047"/>
          </a:xfrm>
          <a:prstGeom prst="rect">
            <a:avLst/>
          </a:prstGeom>
          <a:solidFill>
            <a:srgbClr val="EE1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4"/>
          <p:cNvSpPr txBox="1">
            <a:spLocks/>
          </p:cNvSpPr>
          <p:nvPr userDrawn="1"/>
        </p:nvSpPr>
        <p:spPr>
          <a:xfrm>
            <a:off x="8653096" y="6313260"/>
            <a:ext cx="424582" cy="198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5146035-B999-6D41-9668-0F9C087C0EF2}" type="slidenum">
              <a:rPr lang="en-US" sz="90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pPr algn="l"/>
              <a:t>‹#›</a:t>
            </a:fld>
            <a:endParaRPr lang="en-US" sz="9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8691971" y="6329280"/>
            <a:ext cx="0" cy="182880"/>
          </a:xfrm>
          <a:prstGeom prst="line">
            <a:avLst/>
          </a:prstGeom>
          <a:ln w="15875">
            <a:solidFill>
              <a:srgbClr val="EE1B2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02" y="6255627"/>
            <a:ext cx="1243584" cy="36576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411480" y="1115568"/>
            <a:ext cx="8330184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</a:pPr>
            <a:r>
              <a:rPr lang="en-US" sz="2000" b="1" dirty="0"/>
              <a:t>OUR CORE VALUES MAKE US DIFFERENT. </a:t>
            </a:r>
          </a:p>
          <a:p>
            <a:pPr>
              <a:spcBef>
                <a:spcPts val="0"/>
              </a:spcBef>
            </a:pPr>
            <a:r>
              <a:rPr lang="en-US" sz="2000" b="1" dirty="0"/>
              <a:t>WHAT MAKES US DIFFERENT MAKES US SUCCESSFUL.</a:t>
            </a:r>
          </a:p>
          <a:p>
            <a:pPr>
              <a:spcBef>
                <a:spcPts val="1000"/>
              </a:spcBef>
            </a:pPr>
            <a:endParaRPr lang="en-US" dirty="0"/>
          </a:p>
          <a:p>
            <a:pPr>
              <a:spcBef>
                <a:spcPts val="1000"/>
              </a:spcBef>
            </a:pPr>
            <a:r>
              <a:rPr lang="en-US" sz="1600" dirty="0"/>
              <a:t>We are committed deeply to </a:t>
            </a:r>
            <a:r>
              <a:rPr lang="en-US" sz="1600" b="1" dirty="0"/>
              <a:t>client service</a:t>
            </a:r>
            <a:r>
              <a:rPr lang="en-US" sz="1600" dirty="0"/>
              <a:t>.</a:t>
            </a:r>
          </a:p>
          <a:p>
            <a:pPr>
              <a:spcBef>
                <a:spcPts val="1000"/>
              </a:spcBef>
            </a:pPr>
            <a:r>
              <a:rPr lang="en-US" sz="1600" dirty="0"/>
              <a:t>We honor the </a:t>
            </a:r>
            <a:r>
              <a:rPr lang="en-US" sz="1600" b="1" dirty="0"/>
              <a:t>trust</a:t>
            </a:r>
            <a:r>
              <a:rPr lang="en-US" sz="1600" dirty="0"/>
              <a:t> others have placed in us.</a:t>
            </a:r>
          </a:p>
          <a:p>
            <a:pPr>
              <a:spcBef>
                <a:spcPts val="1000"/>
              </a:spcBef>
            </a:pPr>
            <a:r>
              <a:rPr lang="en-US" sz="1600" dirty="0"/>
              <a:t>We are </a:t>
            </a:r>
            <a:r>
              <a:rPr lang="en-US" sz="1600" b="1" dirty="0"/>
              <a:t>entrepreneurial</a:t>
            </a:r>
            <a:r>
              <a:rPr lang="en-US" sz="1600" dirty="0"/>
              <a:t>.</a:t>
            </a:r>
          </a:p>
          <a:p>
            <a:pPr>
              <a:spcBef>
                <a:spcPts val="1000"/>
              </a:spcBef>
            </a:pPr>
            <a:r>
              <a:rPr lang="en-US" sz="1600" dirty="0"/>
              <a:t>We</a:t>
            </a:r>
            <a:r>
              <a:rPr lang="en-US" sz="1600" b="1" dirty="0"/>
              <a:t> anticipate </a:t>
            </a:r>
            <a:r>
              <a:rPr lang="en-US" sz="1600" dirty="0"/>
              <a:t>rather than merely respond.</a:t>
            </a:r>
          </a:p>
          <a:p>
            <a:pPr>
              <a:spcBef>
                <a:spcPts val="1000"/>
              </a:spcBef>
            </a:pPr>
            <a:r>
              <a:rPr lang="en-US" sz="1600" dirty="0"/>
              <a:t>We are </a:t>
            </a:r>
            <a:r>
              <a:rPr lang="en-US" sz="1600" b="1" dirty="0"/>
              <a:t>passionate </a:t>
            </a:r>
            <a:r>
              <a:rPr lang="en-US" sz="1600" dirty="0"/>
              <a:t>about everything we do.</a:t>
            </a:r>
          </a:p>
          <a:p>
            <a:pPr>
              <a:spcBef>
                <a:spcPts val="1000"/>
              </a:spcBef>
            </a:pPr>
            <a:r>
              <a:rPr lang="en-US" sz="1600" dirty="0"/>
              <a:t>We encourage </a:t>
            </a:r>
            <a:r>
              <a:rPr lang="en-US" sz="1600" b="1" dirty="0"/>
              <a:t>creativity</a:t>
            </a:r>
            <a:r>
              <a:rPr lang="en-US" sz="1600" dirty="0"/>
              <a:t> to flourish.</a:t>
            </a:r>
          </a:p>
          <a:p>
            <a:pPr>
              <a:spcBef>
                <a:spcPts val="1000"/>
              </a:spcBef>
            </a:pPr>
            <a:r>
              <a:rPr lang="en-US" sz="1600" dirty="0"/>
              <a:t>We are </a:t>
            </a:r>
            <a:r>
              <a:rPr lang="en-US" sz="1600" b="1" dirty="0"/>
              <a:t>generous</a:t>
            </a:r>
            <a:r>
              <a:rPr lang="en-US" sz="1600" dirty="0"/>
              <a:t> with our time and our talent.</a:t>
            </a:r>
          </a:p>
          <a:p>
            <a:pPr>
              <a:spcBef>
                <a:spcPts val="1000"/>
              </a:spcBef>
            </a:pPr>
            <a:r>
              <a:rPr lang="en-US" sz="1600" dirty="0"/>
              <a:t>We work to </a:t>
            </a:r>
            <a:r>
              <a:rPr lang="en-US" sz="1600" b="1" dirty="0"/>
              <a:t>connect </a:t>
            </a:r>
            <a:r>
              <a:rPr lang="en-US" sz="1600" dirty="0"/>
              <a:t>clients and communities.</a:t>
            </a:r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413880" y="458752"/>
            <a:ext cx="6279020" cy="429522"/>
          </a:xfrm>
        </p:spPr>
        <p:txBody>
          <a:bodyPr lIns="0" tIns="0" rIns="0" bIns="0" anchor="t" anchorCtr="0">
            <a:normAutofit/>
          </a:bodyPr>
          <a:lstStyle>
            <a:lvl1pPr algn="l">
              <a:defRPr sz="3000" b="1" i="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CORE VALUES</a:t>
            </a:r>
          </a:p>
        </p:txBody>
      </p:sp>
    </p:spTree>
    <p:extLst>
      <p:ext uri="{BB962C8B-B14F-4D97-AF65-F5344CB8AC3E}">
        <p14:creationId xmlns:p14="http://schemas.microsoft.com/office/powerpoint/2010/main" val="4661384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y Connected,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hlinkClick r:id="rId2"/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9129" y="2546182"/>
            <a:ext cx="1943100" cy="885529"/>
          </a:xfrm>
          <a:prstGeom prst="rect">
            <a:avLst/>
          </a:prstGeom>
        </p:spPr>
      </p:pic>
      <p:pic>
        <p:nvPicPr>
          <p:cNvPr id="16" name="Picture 15">
            <a:hlinkClick r:id="rId4"/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9523" y="2458358"/>
            <a:ext cx="1061179" cy="1061179"/>
          </a:xfrm>
          <a:prstGeom prst="rect">
            <a:avLst/>
          </a:prstGeom>
        </p:spPr>
      </p:pic>
      <p:pic>
        <p:nvPicPr>
          <p:cNvPr id="13" name="Picture 12">
            <a:hlinkClick r:id="rId6"/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0479" y="2537390"/>
            <a:ext cx="1110078" cy="903114"/>
          </a:xfrm>
          <a:prstGeom prst="rect">
            <a:avLst/>
          </a:prstGeom>
        </p:spPr>
      </p:pic>
      <p:pic>
        <p:nvPicPr>
          <p:cNvPr id="12" name="Picture 11">
            <a:hlinkClick r:id="rId8"/>
          </p:cNvPr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098" t="17474" r="17128" b="17284"/>
          <a:stretch/>
        </p:blipFill>
        <p:spPr>
          <a:xfrm>
            <a:off x="1120399" y="2461672"/>
            <a:ext cx="1066535" cy="1057865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526093"/>
            <a:ext cx="206160" cy="263047"/>
          </a:xfrm>
          <a:prstGeom prst="rect">
            <a:avLst/>
          </a:prstGeom>
          <a:solidFill>
            <a:srgbClr val="EE1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>
            <a:off x="184103" y="6049539"/>
            <a:ext cx="87757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122202" y="6209523"/>
            <a:ext cx="57658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dirty="0">
                <a:latin typeface="Arial" charset="0"/>
                <a:ea typeface="Arial" charset="0"/>
                <a:cs typeface="Arial" charset="0"/>
              </a:rPr>
              <a:t>NEW YORK         PALO ALTO         NEW JERSEY         UTAH         WASHINGTON, D.C.</a:t>
            </a:r>
          </a:p>
        </p:txBody>
      </p:sp>
      <p:sp>
        <p:nvSpPr>
          <p:cNvPr id="23" name="TextBox 22"/>
          <p:cNvSpPr txBox="1"/>
          <p:nvPr userDrawn="1"/>
        </p:nvSpPr>
        <p:spPr>
          <a:xfrm>
            <a:off x="0" y="6473269"/>
            <a:ext cx="87719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sz="900" b="0" i="0" kern="1200" dirty="0">
                <a:solidFill>
                  <a:schemeClr val="tx1"/>
                </a:solidFill>
                <a:effectLst/>
                <a:latin typeface="Arial" charset="0"/>
                <a:ea typeface="Arial" charset="0"/>
                <a:cs typeface="Arial" charset="0"/>
              </a:rPr>
              <a:t>© </a:t>
            </a:r>
            <a:r>
              <a:rPr lang="en-US" sz="900" dirty="0">
                <a:latin typeface="Arial" charset="0"/>
                <a:ea typeface="Arial" charset="0"/>
                <a:cs typeface="Arial" charset="0"/>
              </a:rPr>
              <a:t>2018 Lowenstein Sandler LLP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372040" y="5620005"/>
            <a:ext cx="839992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5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lowenstein.com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02" y="6255627"/>
            <a:ext cx="1243584" cy="36576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411480" y="457200"/>
            <a:ext cx="628192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/>
              <a:t>STAY</a:t>
            </a:r>
            <a:r>
              <a:rPr lang="en-US" sz="3000" b="1" baseline="0" dirty="0"/>
              <a:t> CONNECTED</a:t>
            </a: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1797635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4628271"/>
          </a:xfr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89243" y="4887822"/>
            <a:ext cx="8554757" cy="623248"/>
          </a:xfrm>
        </p:spPr>
        <p:txBody>
          <a:bodyPr lIns="0" tIns="0" rIns="0" bIns="0" anchor="t" anchorCtr="0">
            <a:spAutoFit/>
          </a:bodyPr>
          <a:lstStyle>
            <a:lvl1pPr algn="l">
              <a:defRPr sz="4500" b="1" i="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LINE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4971859"/>
            <a:ext cx="290945" cy="412972"/>
          </a:xfrm>
          <a:prstGeom prst="rect">
            <a:avLst/>
          </a:prstGeom>
          <a:solidFill>
            <a:srgbClr val="EE1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589243" y="5561965"/>
            <a:ext cx="3429000" cy="261610"/>
          </a:xfrm>
          <a:prstGeom prst="rect">
            <a:avLst/>
          </a:prstGeom>
          <a:noFill/>
        </p:spPr>
        <p:txBody>
          <a:bodyPr wrap="square" lIns="0" tIns="0" rIns="0" rtlCol="0" anchor="t" anchorCtr="0">
            <a:spAutoFit/>
          </a:bodyPr>
          <a:lstStyle/>
          <a:p>
            <a:pPr algn="l"/>
            <a:fld id="{7AC17207-33BE-4CD2-9948-8AD94D4D8D73}" type="datetime4">
              <a:rPr 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pPr algn="l"/>
              <a:t>October 2, 2025</a:t>
            </a:fld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02" y="6255627"/>
            <a:ext cx="12435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8040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2Lines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89243" y="4483765"/>
            <a:ext cx="8554757" cy="1292454"/>
          </a:xfrm>
        </p:spPr>
        <p:txBody>
          <a:bodyPr lIns="0" tIns="0" rIns="0" anchor="t" anchorCtr="0">
            <a:spAutoFit/>
          </a:bodyPr>
          <a:lstStyle>
            <a:lvl1pPr algn="l">
              <a:defRPr sz="4500" b="1" i="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LINE 1</a:t>
            </a:r>
            <a:br>
              <a:rPr lang="en-US" dirty="0"/>
            </a:br>
            <a:r>
              <a:rPr lang="en-US" dirty="0"/>
              <a:t>TITLE LINE 2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4567803"/>
            <a:ext cx="290945" cy="1016596"/>
          </a:xfrm>
          <a:prstGeom prst="rect">
            <a:avLst/>
          </a:prstGeom>
          <a:solidFill>
            <a:srgbClr val="EE1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589243" y="5776219"/>
            <a:ext cx="3429000" cy="261610"/>
          </a:xfrm>
          <a:prstGeom prst="rect">
            <a:avLst/>
          </a:prstGeom>
          <a:noFill/>
        </p:spPr>
        <p:txBody>
          <a:bodyPr wrap="square" lIns="0" tIns="0" rIns="0" rtlCol="0" anchor="t" anchorCtr="0">
            <a:spAutoFit/>
          </a:bodyPr>
          <a:lstStyle/>
          <a:p>
            <a:pPr algn="l"/>
            <a:fld id="{7AC17207-33BE-4CD2-9948-8AD94D4D8D73}" type="datetime4">
              <a:rPr 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pPr algn="l"/>
              <a:t>October 2, 2025</a:t>
            </a:fld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4236397"/>
          </a:xfr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02" y="6255627"/>
            <a:ext cx="12435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095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mage, Speak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01943" y="4990689"/>
            <a:ext cx="2663771" cy="847411"/>
          </a:xfrm>
        </p:spPr>
        <p:txBody>
          <a:bodyPr wrap="square" lIns="0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 b="1" baseline="0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NAME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NAME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NAME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576543" y="3824858"/>
            <a:ext cx="8554757" cy="674143"/>
          </a:xfrm>
        </p:spPr>
        <p:txBody>
          <a:bodyPr lIns="0" tIns="0" rIns="0" bIns="0" anchor="t" anchorCtr="0">
            <a:normAutofit/>
          </a:bodyPr>
          <a:lstStyle>
            <a:lvl1pPr algn="l">
              <a:defRPr sz="4500" b="1" i="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LINE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3908895"/>
            <a:ext cx="290945" cy="412972"/>
          </a:xfrm>
          <a:prstGeom prst="rect">
            <a:avLst/>
          </a:prstGeom>
          <a:solidFill>
            <a:srgbClr val="EE1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 userDrawn="1"/>
        </p:nvSpPr>
        <p:spPr>
          <a:xfrm>
            <a:off x="589243" y="4499001"/>
            <a:ext cx="3429000" cy="261610"/>
          </a:xfrm>
          <a:prstGeom prst="rect">
            <a:avLst/>
          </a:prstGeom>
          <a:noFill/>
        </p:spPr>
        <p:txBody>
          <a:bodyPr wrap="square" lIns="0" tIns="0" rIns="0" rtlCol="0" anchor="t" anchorCtr="0">
            <a:spAutoFit/>
          </a:bodyPr>
          <a:lstStyle/>
          <a:p>
            <a:pPr algn="l"/>
            <a:fld id="{7AC17207-33BE-4CD2-9948-8AD94D4D8D73}" type="datetime4">
              <a:rPr 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pPr algn="l"/>
              <a:t>October 2, 2025</a:t>
            </a:fld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486692" y="5003389"/>
            <a:ext cx="3030257" cy="847411"/>
          </a:xfrm>
        </p:spPr>
        <p:txBody>
          <a:bodyPr wrap="square" lIns="0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 baseline="0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TITLE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TITLE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TITLE</a:t>
            </a:r>
          </a:p>
        </p:txBody>
      </p:sp>
      <p:sp>
        <p:nvSpPr>
          <p:cNvPr id="8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3602199"/>
          </a:xfr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02" y="6255627"/>
            <a:ext cx="12435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5573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5512748" y="0"/>
            <a:ext cx="3631252" cy="6858000"/>
          </a:xfr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76544" y="2190937"/>
            <a:ext cx="4732436" cy="674143"/>
          </a:xfrm>
        </p:spPr>
        <p:txBody>
          <a:bodyPr lIns="0" tIns="0" rIns="0" bIns="0" anchor="t" anchorCtr="0">
            <a:normAutofit/>
          </a:bodyPr>
          <a:lstStyle>
            <a:lvl1pPr algn="l">
              <a:defRPr sz="4500" b="1" i="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LINE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2274974"/>
            <a:ext cx="290945" cy="412972"/>
          </a:xfrm>
          <a:prstGeom prst="rect">
            <a:avLst/>
          </a:prstGeom>
          <a:solidFill>
            <a:srgbClr val="EE1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02" y="6255627"/>
            <a:ext cx="12435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1228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413880" y="458752"/>
            <a:ext cx="8313560" cy="429522"/>
          </a:xfrm>
        </p:spPr>
        <p:txBody>
          <a:bodyPr lIns="0" tIns="0" rIns="0" bIns="0" anchor="t" anchorCtr="0">
            <a:normAutofit/>
          </a:bodyPr>
          <a:lstStyle>
            <a:lvl1pPr algn="l">
              <a:defRPr sz="3000" b="1" i="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LINE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526093"/>
            <a:ext cx="206160" cy="263047"/>
          </a:xfrm>
          <a:prstGeom prst="rect">
            <a:avLst/>
          </a:prstGeom>
          <a:solidFill>
            <a:srgbClr val="EE1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4"/>
          <p:cNvSpPr txBox="1">
            <a:spLocks/>
          </p:cNvSpPr>
          <p:nvPr userDrawn="1"/>
        </p:nvSpPr>
        <p:spPr>
          <a:xfrm>
            <a:off x="8653096" y="6313260"/>
            <a:ext cx="424582" cy="198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5146035-B999-6D41-9668-0F9C087C0EF2}" type="slidenum">
              <a:rPr lang="en-US" sz="90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pPr algn="l"/>
              <a:t>‹#›</a:t>
            </a:fld>
            <a:endParaRPr lang="en-US" sz="9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8691971" y="6329280"/>
            <a:ext cx="0" cy="182880"/>
          </a:xfrm>
          <a:prstGeom prst="line">
            <a:avLst/>
          </a:prstGeom>
          <a:ln w="15875">
            <a:solidFill>
              <a:srgbClr val="EE1B2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Content Placeholder 2"/>
          <p:cNvSpPr>
            <a:spLocks noGrp="1"/>
          </p:cNvSpPr>
          <p:nvPr>
            <p:ph idx="1" hasCustomPrompt="1"/>
          </p:nvPr>
        </p:nvSpPr>
        <p:spPr>
          <a:xfrm>
            <a:off x="413880" y="1119200"/>
            <a:ext cx="8326260" cy="4929665"/>
          </a:xfrm>
        </p:spPr>
        <p:txBody>
          <a:bodyPr>
            <a:normAutofit/>
          </a:bodyPr>
          <a:lstStyle>
            <a:lvl1pPr marL="233363" indent="-233363">
              <a:buFont typeface="Wingdings" charset="2"/>
              <a:buChar char="§"/>
              <a:tabLst/>
              <a:defRPr sz="1800"/>
            </a:lvl1pPr>
            <a:lvl2pPr>
              <a:defRPr sz="1600"/>
            </a:lvl2pPr>
            <a:lvl3pPr>
              <a:defRPr sz="1500"/>
            </a:lvl3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02" y="6255627"/>
            <a:ext cx="12435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7986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413880" y="458752"/>
            <a:ext cx="8313560" cy="429522"/>
          </a:xfrm>
        </p:spPr>
        <p:txBody>
          <a:bodyPr lIns="0" tIns="0" rIns="0" bIns="0" anchor="t" anchorCtr="0">
            <a:normAutofit/>
          </a:bodyPr>
          <a:lstStyle>
            <a:lvl1pPr algn="l">
              <a:defRPr sz="3000" b="1" i="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LINE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526093"/>
            <a:ext cx="206160" cy="263047"/>
          </a:xfrm>
          <a:prstGeom prst="rect">
            <a:avLst/>
          </a:prstGeom>
          <a:solidFill>
            <a:srgbClr val="EE1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4"/>
          <p:cNvSpPr txBox="1">
            <a:spLocks/>
          </p:cNvSpPr>
          <p:nvPr userDrawn="1"/>
        </p:nvSpPr>
        <p:spPr>
          <a:xfrm>
            <a:off x="8653096" y="6313260"/>
            <a:ext cx="424582" cy="198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5146035-B999-6D41-9668-0F9C087C0EF2}" type="slidenum">
              <a:rPr lang="en-US" sz="90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pPr algn="l"/>
              <a:t>‹#›</a:t>
            </a:fld>
            <a:endParaRPr lang="en-US" sz="9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8691971" y="6329280"/>
            <a:ext cx="0" cy="182880"/>
          </a:xfrm>
          <a:prstGeom prst="line">
            <a:avLst/>
          </a:prstGeom>
          <a:ln w="15875">
            <a:solidFill>
              <a:srgbClr val="EE1B2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02" y="6255627"/>
            <a:ext cx="12435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095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2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89243" y="2190937"/>
            <a:ext cx="8554757" cy="1292454"/>
          </a:xfrm>
        </p:spPr>
        <p:txBody>
          <a:bodyPr lIns="0" tIns="0" rIns="0" anchor="t" anchorCtr="0">
            <a:normAutofit/>
          </a:bodyPr>
          <a:lstStyle>
            <a:lvl1pPr algn="l">
              <a:defRPr sz="4500" b="1" i="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LINE 1</a:t>
            </a:r>
            <a:br>
              <a:rPr lang="en-US" dirty="0"/>
            </a:br>
            <a:r>
              <a:rPr lang="en-US" dirty="0"/>
              <a:t>TITLE LINE 2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2274975"/>
            <a:ext cx="290945" cy="1016596"/>
          </a:xfrm>
          <a:prstGeom prst="rect">
            <a:avLst/>
          </a:prstGeom>
          <a:solidFill>
            <a:srgbClr val="EE1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589243" y="3483391"/>
            <a:ext cx="3429000" cy="261610"/>
          </a:xfrm>
          <a:prstGeom prst="rect">
            <a:avLst/>
          </a:prstGeom>
          <a:noFill/>
        </p:spPr>
        <p:txBody>
          <a:bodyPr wrap="square" lIns="0" tIns="0" rIns="0" rtlCol="0" anchor="t" anchorCtr="0">
            <a:spAutoFit/>
          </a:bodyPr>
          <a:lstStyle/>
          <a:p>
            <a:pPr algn="l"/>
            <a:fld id="{7AC17207-33BE-4CD2-9948-8AD94D4D8D73}" type="datetime4">
              <a:rPr 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pPr algn="l"/>
              <a:t>October 2, 2025</a:t>
            </a:fld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01943" y="4619172"/>
            <a:ext cx="2663771" cy="930511"/>
          </a:xfrm>
        </p:spPr>
        <p:txBody>
          <a:bodyPr wrap="square" lIns="0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b="1" baseline="0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NAME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NAME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NAME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486692" y="4631872"/>
            <a:ext cx="3030257" cy="930511"/>
          </a:xfrm>
        </p:spPr>
        <p:txBody>
          <a:bodyPr wrap="square" lIns="0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baseline="0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TITLE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TITLE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TITLE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02" y="6255627"/>
            <a:ext cx="12435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0972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526093"/>
            <a:ext cx="206160" cy="263047"/>
          </a:xfrm>
          <a:prstGeom prst="rect">
            <a:avLst/>
          </a:prstGeom>
          <a:solidFill>
            <a:srgbClr val="EE1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4"/>
          <p:cNvSpPr txBox="1">
            <a:spLocks/>
          </p:cNvSpPr>
          <p:nvPr userDrawn="1"/>
        </p:nvSpPr>
        <p:spPr>
          <a:xfrm>
            <a:off x="8653096" y="6313260"/>
            <a:ext cx="424582" cy="198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5146035-B999-6D41-9668-0F9C087C0EF2}" type="slidenum">
              <a:rPr lang="en-US" sz="90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pPr algn="l"/>
              <a:t>‹#›</a:t>
            </a:fld>
            <a:endParaRPr lang="en-US" sz="9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8691971" y="6329280"/>
            <a:ext cx="0" cy="182880"/>
          </a:xfrm>
          <a:prstGeom prst="line">
            <a:avLst/>
          </a:prstGeom>
          <a:ln w="15875">
            <a:solidFill>
              <a:srgbClr val="EE1B2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02" y="6255627"/>
            <a:ext cx="12435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4508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ullets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413879" y="458752"/>
            <a:ext cx="4666119" cy="429522"/>
          </a:xfrm>
        </p:spPr>
        <p:txBody>
          <a:bodyPr lIns="0" tIns="0" rIns="0" bIns="0" anchor="t" anchorCtr="0">
            <a:normAutofit/>
          </a:bodyPr>
          <a:lstStyle>
            <a:lvl1pPr algn="l">
              <a:defRPr sz="3000" b="1" i="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LINE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526093"/>
            <a:ext cx="206160" cy="263047"/>
          </a:xfrm>
          <a:prstGeom prst="rect">
            <a:avLst/>
          </a:prstGeom>
          <a:solidFill>
            <a:srgbClr val="EE1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41351" y="1119200"/>
            <a:ext cx="4638648" cy="913070"/>
          </a:xfrm>
        </p:spPr>
        <p:txBody>
          <a:bodyPr lIns="0" anchor="t" anchorCtr="0">
            <a:spAutoFit/>
          </a:bodyPr>
          <a:lstStyle>
            <a:lvl1pPr marL="228600" indent="-228600">
              <a:buClr>
                <a:srgbClr val="EE1B24"/>
              </a:buClr>
              <a:buSzPct val="110000"/>
              <a:buFont typeface="Wingdings" charset="2"/>
              <a:buChar char="§"/>
              <a:defRPr sz="1800"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EE1B24"/>
              </a:buClr>
              <a:buSzPct val="60000"/>
              <a:buFont typeface="Helvetica" charset="0"/>
              <a:buChar char="●"/>
              <a:defRPr sz="1650"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EE1B24"/>
              </a:buClr>
              <a:buFont typeface=".AppleSystemUIFont" charset="-120"/>
              <a:buChar char="-"/>
              <a:defRPr sz="1550"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EE1B24"/>
              </a:buClr>
              <a:buSzPct val="100000"/>
              <a:buFont typeface=".AppleSystemUIFont" charset="-120"/>
              <a:buChar char="-"/>
              <a:defRPr sz="1700"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EE1B24"/>
              </a:buClr>
              <a:buSzPct val="100000"/>
              <a:buFont typeface=".AppleSystemUIFont" charset="-120"/>
              <a:buChar char="-"/>
              <a:defRPr sz="16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5397500" y="266700"/>
            <a:ext cx="3505200" cy="5740400"/>
          </a:xfr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5397500" y="6007100"/>
            <a:ext cx="3187699" cy="280033"/>
          </a:xfrm>
        </p:spPr>
        <p:txBody>
          <a:bodyPr lIns="0">
            <a:noAutofit/>
          </a:bodyPr>
          <a:lstStyle>
            <a:lvl1pPr marL="0" indent="0">
              <a:buNone/>
              <a:defRPr sz="900" b="1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12" name="Slide Number Placeholder 4"/>
          <p:cNvSpPr txBox="1">
            <a:spLocks/>
          </p:cNvSpPr>
          <p:nvPr userDrawn="1"/>
        </p:nvSpPr>
        <p:spPr>
          <a:xfrm>
            <a:off x="8653096" y="6313260"/>
            <a:ext cx="424582" cy="198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5146035-B999-6D41-9668-0F9C087C0EF2}" type="slidenum">
              <a:rPr lang="en-US" sz="90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pPr algn="l"/>
              <a:t>‹#›</a:t>
            </a:fld>
            <a:endParaRPr lang="en-US" sz="9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691971" y="6329280"/>
            <a:ext cx="0" cy="182880"/>
          </a:xfrm>
          <a:prstGeom prst="line">
            <a:avLst/>
          </a:prstGeom>
          <a:ln w="15875">
            <a:solidFill>
              <a:srgbClr val="EE1B2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02" y="6255627"/>
            <a:ext cx="12435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2673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Bullets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413880" y="458752"/>
            <a:ext cx="4666118" cy="429522"/>
          </a:xfrm>
        </p:spPr>
        <p:txBody>
          <a:bodyPr lIns="0" tIns="0" rIns="0" bIns="0" anchor="t" anchorCtr="0">
            <a:normAutofit/>
          </a:bodyPr>
          <a:lstStyle>
            <a:lvl1pPr algn="l">
              <a:defRPr sz="3000" b="1" i="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LINE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526093"/>
            <a:ext cx="206160" cy="263047"/>
          </a:xfrm>
          <a:prstGeom prst="rect">
            <a:avLst/>
          </a:prstGeom>
          <a:solidFill>
            <a:srgbClr val="EE1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26579" y="1020378"/>
            <a:ext cx="4653419" cy="341741"/>
          </a:xfrm>
        </p:spPr>
        <p:txBody>
          <a:bodyPr wrap="square" lIns="0" tIns="0" rIns="0"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900" b="1" baseline="0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41351" y="1500201"/>
            <a:ext cx="4638648" cy="899221"/>
          </a:xfrm>
        </p:spPr>
        <p:txBody>
          <a:bodyPr lIns="0" anchor="t" anchorCtr="0">
            <a:spAutoFit/>
          </a:bodyPr>
          <a:lstStyle>
            <a:lvl1pPr marL="228600" indent="-228600">
              <a:buClr>
                <a:srgbClr val="EE1B24"/>
              </a:buClr>
              <a:buSzPct val="110000"/>
              <a:buFont typeface="Wingdings" charset="2"/>
              <a:buChar char="§"/>
              <a:defRPr sz="1800"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EE1B24"/>
              </a:buClr>
              <a:buSzPct val="60000"/>
              <a:buFont typeface="Helvetica" charset="0"/>
              <a:buChar char="●"/>
              <a:defRPr sz="1600"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EE1B24"/>
              </a:buClr>
              <a:buFont typeface=".AppleSystemUIFont" charset="-120"/>
              <a:buChar char="-"/>
              <a:defRPr sz="1500"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EE1B24"/>
              </a:buClr>
              <a:buSzPct val="100000"/>
              <a:buFont typeface=".AppleSystemUIFont" charset="-120"/>
              <a:buChar char="-"/>
              <a:defRPr sz="1700"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EE1B24"/>
              </a:buClr>
              <a:buSzPct val="100000"/>
              <a:buFont typeface=".AppleSystemUIFont" charset="-120"/>
              <a:buChar char="-"/>
              <a:defRPr sz="16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0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5397500" y="266700"/>
            <a:ext cx="3505200" cy="5740400"/>
          </a:xfr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5397500" y="6007100"/>
            <a:ext cx="3174999" cy="280033"/>
          </a:xfrm>
        </p:spPr>
        <p:txBody>
          <a:bodyPr lIns="0">
            <a:noAutofit/>
          </a:bodyPr>
          <a:lstStyle>
            <a:lvl1pPr marL="0" indent="0">
              <a:buNone/>
              <a:defRPr sz="900" b="1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14" name="Slide Number Placeholder 4"/>
          <p:cNvSpPr txBox="1">
            <a:spLocks/>
          </p:cNvSpPr>
          <p:nvPr userDrawn="1"/>
        </p:nvSpPr>
        <p:spPr>
          <a:xfrm>
            <a:off x="8653096" y="6313260"/>
            <a:ext cx="424582" cy="198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5146035-B999-6D41-9668-0F9C087C0EF2}" type="slidenum">
              <a:rPr lang="en-US" sz="90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pPr algn="l"/>
              <a:t>‹#›</a:t>
            </a:fld>
            <a:endParaRPr lang="en-US" sz="9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8691971" y="6329280"/>
            <a:ext cx="0" cy="182880"/>
          </a:xfrm>
          <a:prstGeom prst="line">
            <a:avLst/>
          </a:prstGeom>
          <a:ln w="15875">
            <a:solidFill>
              <a:srgbClr val="EE1B2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02" y="6255627"/>
            <a:ext cx="12435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4869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2Lines, Bullets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413879" y="458752"/>
            <a:ext cx="4666119" cy="887448"/>
          </a:xfrm>
        </p:spPr>
        <p:txBody>
          <a:bodyPr lIns="0" tIns="0" rIns="0" bIns="0" anchor="t" anchorCtr="0">
            <a:normAutofit/>
          </a:bodyPr>
          <a:lstStyle>
            <a:lvl1pPr algn="l">
              <a:defRPr sz="3000" b="1" i="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LINE 1</a:t>
            </a:r>
            <a:br>
              <a:rPr lang="en-US" dirty="0"/>
            </a:br>
            <a:r>
              <a:rPr lang="en-US" dirty="0"/>
              <a:t>TITLE LINE 2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526093"/>
            <a:ext cx="206160" cy="660533"/>
          </a:xfrm>
          <a:prstGeom prst="rect">
            <a:avLst/>
          </a:prstGeom>
          <a:solidFill>
            <a:srgbClr val="EE1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5397500" y="6007100"/>
            <a:ext cx="3174999" cy="280033"/>
          </a:xfrm>
        </p:spPr>
        <p:txBody>
          <a:bodyPr lIns="0">
            <a:noAutofit/>
          </a:bodyPr>
          <a:lstStyle>
            <a:lvl1pPr marL="0" indent="0">
              <a:buNone/>
              <a:defRPr sz="900" b="1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27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5397500" y="266700"/>
            <a:ext cx="3505200" cy="5740400"/>
          </a:xfr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Content Placeholder 2"/>
          <p:cNvSpPr>
            <a:spLocks noGrp="1"/>
          </p:cNvSpPr>
          <p:nvPr>
            <p:ph sz="half" idx="20" hasCustomPrompt="1"/>
          </p:nvPr>
        </p:nvSpPr>
        <p:spPr>
          <a:xfrm>
            <a:off x="441351" y="1521671"/>
            <a:ext cx="4638648" cy="913070"/>
          </a:xfrm>
        </p:spPr>
        <p:txBody>
          <a:bodyPr lIns="0" anchor="t" anchorCtr="0">
            <a:spAutoFit/>
          </a:bodyPr>
          <a:lstStyle>
            <a:lvl1pPr marL="228600" indent="-228600">
              <a:buClr>
                <a:srgbClr val="EE1B24"/>
              </a:buClr>
              <a:buSzPct val="110000"/>
              <a:buFont typeface="Wingdings" charset="2"/>
              <a:buChar char="§"/>
              <a:defRPr sz="1800"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EE1B24"/>
              </a:buClr>
              <a:buSzPct val="60000"/>
              <a:buFont typeface="Helvetica" charset="0"/>
              <a:buChar char="●"/>
              <a:defRPr sz="1650"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EE1B24"/>
              </a:buClr>
              <a:buFont typeface=".AppleSystemUIFont" charset="-120"/>
              <a:buChar char="-"/>
              <a:defRPr sz="1550"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EE1B24"/>
              </a:buClr>
              <a:buSzPct val="100000"/>
              <a:buFont typeface=".AppleSystemUIFont" charset="-120"/>
              <a:buChar char="-"/>
              <a:defRPr sz="1700"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EE1B24"/>
              </a:buClr>
              <a:buSzPct val="100000"/>
              <a:buFont typeface=".AppleSystemUIFont" charset="-120"/>
              <a:buChar char="-"/>
              <a:defRPr sz="16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Slide Number Placeholder 4"/>
          <p:cNvSpPr txBox="1">
            <a:spLocks/>
          </p:cNvSpPr>
          <p:nvPr userDrawn="1"/>
        </p:nvSpPr>
        <p:spPr>
          <a:xfrm>
            <a:off x="8653096" y="6313260"/>
            <a:ext cx="424582" cy="198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5146035-B999-6D41-9668-0F9C087C0EF2}" type="slidenum">
              <a:rPr lang="en-US" sz="90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pPr algn="l"/>
              <a:t>‹#›</a:t>
            </a:fld>
            <a:endParaRPr lang="en-US" sz="9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691971" y="6329280"/>
            <a:ext cx="0" cy="182880"/>
          </a:xfrm>
          <a:prstGeom prst="line">
            <a:avLst/>
          </a:prstGeom>
          <a:ln w="15875">
            <a:solidFill>
              <a:srgbClr val="EE1B2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02" y="6255627"/>
            <a:ext cx="12435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9278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Coll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9"/>
          <p:cNvSpPr>
            <a:spLocks noGrp="1"/>
          </p:cNvSpPr>
          <p:nvPr>
            <p:ph type="body" sz="quarter" idx="18" hasCustomPrompt="1"/>
          </p:nvPr>
        </p:nvSpPr>
        <p:spPr>
          <a:xfrm>
            <a:off x="4876800" y="5842000"/>
            <a:ext cx="3492500" cy="280033"/>
          </a:xfrm>
        </p:spPr>
        <p:txBody>
          <a:bodyPr lIns="0">
            <a:noAutofit/>
          </a:bodyPr>
          <a:lstStyle>
            <a:lvl1pPr marL="0" indent="0">
              <a:buNone/>
              <a:defRPr sz="900" b="1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19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4876800" y="3505832"/>
            <a:ext cx="3492500" cy="2336168"/>
          </a:xfr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20" hasCustomPrompt="1"/>
          </p:nvPr>
        </p:nvSpPr>
        <p:spPr>
          <a:xfrm>
            <a:off x="4876800" y="3072134"/>
            <a:ext cx="3492500" cy="290044"/>
          </a:xfrm>
        </p:spPr>
        <p:txBody>
          <a:bodyPr lIns="0">
            <a:noAutofit/>
          </a:bodyPr>
          <a:lstStyle>
            <a:lvl1pPr marL="0" indent="0">
              <a:buNone/>
              <a:defRPr sz="900" b="1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21"/>
          </p:nvPr>
        </p:nvSpPr>
        <p:spPr>
          <a:xfrm>
            <a:off x="4876800" y="862334"/>
            <a:ext cx="3492500" cy="2209800"/>
          </a:xfr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22" hasCustomPrompt="1"/>
          </p:nvPr>
        </p:nvSpPr>
        <p:spPr>
          <a:xfrm>
            <a:off x="774699" y="5842000"/>
            <a:ext cx="3695700" cy="280033"/>
          </a:xfrm>
        </p:spPr>
        <p:txBody>
          <a:bodyPr lIns="0">
            <a:noAutofit/>
          </a:bodyPr>
          <a:lstStyle>
            <a:lvl1pPr marL="0" indent="0">
              <a:buNone/>
              <a:defRPr sz="900" b="1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16" name="Picture Placeholder 11"/>
          <p:cNvSpPr>
            <a:spLocks noGrp="1"/>
          </p:cNvSpPr>
          <p:nvPr>
            <p:ph type="pic" sz="quarter" idx="23"/>
          </p:nvPr>
        </p:nvSpPr>
        <p:spPr>
          <a:xfrm>
            <a:off x="774700" y="862334"/>
            <a:ext cx="3695699" cy="4979666"/>
          </a:xfr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Slide Number Placeholder 4"/>
          <p:cNvSpPr txBox="1">
            <a:spLocks/>
          </p:cNvSpPr>
          <p:nvPr userDrawn="1"/>
        </p:nvSpPr>
        <p:spPr>
          <a:xfrm>
            <a:off x="8653096" y="6313260"/>
            <a:ext cx="424582" cy="198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5146035-B999-6D41-9668-0F9C087C0EF2}" type="slidenum">
              <a:rPr lang="en-US" sz="90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pPr algn="l"/>
              <a:t>‹#›</a:t>
            </a:fld>
            <a:endParaRPr lang="en-US" sz="9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8691971" y="6329280"/>
            <a:ext cx="0" cy="182880"/>
          </a:xfrm>
          <a:prstGeom prst="line">
            <a:avLst/>
          </a:prstGeom>
          <a:ln w="15875">
            <a:solidFill>
              <a:srgbClr val="EE1B2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02" y="6255627"/>
            <a:ext cx="12435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9165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print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6273" y="265005"/>
            <a:ext cx="994278" cy="783771"/>
          </a:xfrm>
          <a:prstGeom prst="rect">
            <a:avLst/>
          </a:prstGeom>
        </p:spPr>
      </p:pic>
      <p:sp>
        <p:nvSpPr>
          <p:cNvPr id="14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1240971"/>
            <a:ext cx="6688183" cy="313932"/>
          </a:xfrm>
        </p:spPr>
        <p:txBody>
          <a:bodyPr wrap="square" lIns="0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i="1" baseline="0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Text</a:t>
            </a:r>
          </a:p>
        </p:txBody>
      </p:sp>
      <p:sp>
        <p:nvSpPr>
          <p:cNvPr id="8" name="Slide Number Placeholder 4"/>
          <p:cNvSpPr txBox="1">
            <a:spLocks/>
          </p:cNvSpPr>
          <p:nvPr userDrawn="1"/>
        </p:nvSpPr>
        <p:spPr>
          <a:xfrm>
            <a:off x="8653096" y="6313260"/>
            <a:ext cx="424582" cy="198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5146035-B999-6D41-9668-0F9C087C0EF2}" type="slidenum">
              <a:rPr lang="en-US" sz="90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pPr algn="l"/>
              <a:t>‹#›</a:t>
            </a:fld>
            <a:endParaRPr lang="en-US" sz="9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 cstate="print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871109" y="5239022"/>
            <a:ext cx="994278" cy="783771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8691971" y="6329280"/>
            <a:ext cx="0" cy="182880"/>
          </a:xfrm>
          <a:prstGeom prst="line">
            <a:avLst/>
          </a:prstGeom>
          <a:ln w="15875">
            <a:solidFill>
              <a:srgbClr val="EE1B2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02" y="6255627"/>
            <a:ext cx="12435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4978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s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print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6273" y="265005"/>
            <a:ext cx="994278" cy="783771"/>
          </a:xfrm>
          <a:prstGeom prst="rect">
            <a:avLst/>
          </a:prstGeom>
        </p:spPr>
      </p:pic>
      <p:sp>
        <p:nvSpPr>
          <p:cNvPr id="14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575187" y="1078743"/>
            <a:ext cx="4291782" cy="313932"/>
          </a:xfrm>
        </p:spPr>
        <p:txBody>
          <a:bodyPr wrap="square" lIns="0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aseline="0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Text</a:t>
            </a:r>
          </a:p>
        </p:txBody>
      </p:sp>
      <p:sp>
        <p:nvSpPr>
          <p:cNvPr id="8" name="Slide Number Placeholder 4"/>
          <p:cNvSpPr txBox="1">
            <a:spLocks/>
          </p:cNvSpPr>
          <p:nvPr userDrawn="1"/>
        </p:nvSpPr>
        <p:spPr>
          <a:xfrm>
            <a:off x="8653096" y="6313260"/>
            <a:ext cx="424582" cy="198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5146035-B999-6D41-9668-0F9C087C0EF2}" type="slidenum">
              <a:rPr lang="en-US" sz="90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pPr algn="l"/>
              <a:t>‹#›</a:t>
            </a:fld>
            <a:endParaRPr lang="en-US" sz="9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5397500" y="266699"/>
            <a:ext cx="3505200" cy="5738705"/>
          </a:xfr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4167453" y="5221633"/>
            <a:ext cx="994278" cy="783771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8691971" y="6329280"/>
            <a:ext cx="0" cy="182880"/>
          </a:xfrm>
          <a:prstGeom prst="line">
            <a:avLst/>
          </a:prstGeom>
          <a:ln w="15875">
            <a:solidFill>
              <a:srgbClr val="EE1B2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02" y="6255627"/>
            <a:ext cx="12435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0529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nors &amp; Awards 8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413880" y="458752"/>
            <a:ext cx="6279020" cy="429522"/>
          </a:xfrm>
        </p:spPr>
        <p:txBody>
          <a:bodyPr lIns="0" tIns="0" rIns="0" bIns="0" anchor="t" anchorCtr="0">
            <a:normAutofit/>
          </a:bodyPr>
          <a:lstStyle>
            <a:lvl1pPr algn="l">
              <a:defRPr sz="3000" b="1" i="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NAME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526093"/>
            <a:ext cx="206160" cy="263047"/>
          </a:xfrm>
          <a:prstGeom prst="rect">
            <a:avLst/>
          </a:prstGeom>
          <a:solidFill>
            <a:srgbClr val="EE1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2451100" y="1409700"/>
            <a:ext cx="0" cy="432970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H="1">
            <a:off x="4572000" y="1409700"/>
            <a:ext cx="5051" cy="432970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>
            <a:off x="6703003" y="1409700"/>
            <a:ext cx="2765" cy="4342599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320859" y="3568101"/>
            <a:ext cx="8502282" cy="25797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393018" y="2204706"/>
            <a:ext cx="1995263" cy="244682"/>
          </a:xfrm>
        </p:spPr>
        <p:txBody>
          <a:bodyPr>
            <a:spAutoFit/>
          </a:bodyPr>
          <a:lstStyle>
            <a:lvl1pPr marL="0" indent="0" algn="ctr">
              <a:buNone/>
              <a:defRPr sz="1100" b="1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37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2511393" y="4485686"/>
            <a:ext cx="1995263" cy="244682"/>
          </a:xfrm>
        </p:spPr>
        <p:txBody>
          <a:bodyPr>
            <a:spAutoFit/>
          </a:bodyPr>
          <a:lstStyle>
            <a:lvl1pPr marL="0" indent="0" algn="ctr">
              <a:buNone/>
              <a:defRPr sz="1100" b="1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39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393018" y="4486208"/>
            <a:ext cx="1995263" cy="244682"/>
          </a:xfrm>
        </p:spPr>
        <p:txBody>
          <a:bodyPr>
            <a:spAutoFit/>
          </a:bodyPr>
          <a:lstStyle>
            <a:lvl1pPr marL="0" indent="0" algn="ctr">
              <a:buNone/>
              <a:defRPr sz="1100" b="1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41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44920" y="4485686"/>
            <a:ext cx="1995263" cy="244682"/>
          </a:xfrm>
        </p:spPr>
        <p:txBody>
          <a:bodyPr>
            <a:spAutoFit/>
          </a:bodyPr>
          <a:lstStyle>
            <a:lvl1pPr marL="0" indent="0" algn="ctr">
              <a:buNone/>
              <a:defRPr sz="1100" b="1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42" name="Text Placeholder 9"/>
          <p:cNvSpPr>
            <a:spLocks noGrp="1"/>
          </p:cNvSpPr>
          <p:nvPr>
            <p:ph type="body" sz="quarter" idx="18" hasCustomPrompt="1"/>
          </p:nvPr>
        </p:nvSpPr>
        <p:spPr>
          <a:xfrm>
            <a:off x="6783572" y="4485686"/>
            <a:ext cx="1995263" cy="244682"/>
          </a:xfrm>
        </p:spPr>
        <p:txBody>
          <a:bodyPr>
            <a:spAutoFit/>
          </a:bodyPr>
          <a:lstStyle>
            <a:lvl1pPr marL="0" indent="0" algn="ctr">
              <a:buNone/>
              <a:defRPr sz="1100" b="1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43" name="Text Placeholder 9"/>
          <p:cNvSpPr>
            <a:spLocks noGrp="1"/>
          </p:cNvSpPr>
          <p:nvPr>
            <p:ph type="body" sz="quarter" idx="19" hasCustomPrompt="1"/>
          </p:nvPr>
        </p:nvSpPr>
        <p:spPr>
          <a:xfrm>
            <a:off x="2511392" y="2204706"/>
            <a:ext cx="1995263" cy="244682"/>
          </a:xfrm>
        </p:spPr>
        <p:txBody>
          <a:bodyPr>
            <a:spAutoFit/>
          </a:bodyPr>
          <a:lstStyle>
            <a:lvl1pPr marL="0" indent="0" algn="ctr">
              <a:buNone/>
              <a:defRPr sz="1100" b="1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44" name="Text Placeholder 9"/>
          <p:cNvSpPr>
            <a:spLocks noGrp="1"/>
          </p:cNvSpPr>
          <p:nvPr>
            <p:ph type="body" sz="quarter" idx="20" hasCustomPrompt="1"/>
          </p:nvPr>
        </p:nvSpPr>
        <p:spPr>
          <a:xfrm>
            <a:off x="4644920" y="2204706"/>
            <a:ext cx="1995263" cy="244682"/>
          </a:xfrm>
        </p:spPr>
        <p:txBody>
          <a:bodyPr>
            <a:spAutoFit/>
          </a:bodyPr>
          <a:lstStyle>
            <a:lvl1pPr marL="0" indent="0" algn="ctr">
              <a:buNone/>
              <a:defRPr sz="1100" b="1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45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6783571" y="2204706"/>
            <a:ext cx="1995263" cy="244682"/>
          </a:xfrm>
        </p:spPr>
        <p:txBody>
          <a:bodyPr>
            <a:spAutoFit/>
          </a:bodyPr>
          <a:lstStyle>
            <a:lvl1pPr marL="0" indent="0" algn="ctr">
              <a:buNone/>
              <a:defRPr sz="1100" b="1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20" name="Slide Number Placeholder 4"/>
          <p:cNvSpPr txBox="1">
            <a:spLocks/>
          </p:cNvSpPr>
          <p:nvPr userDrawn="1"/>
        </p:nvSpPr>
        <p:spPr>
          <a:xfrm>
            <a:off x="8653096" y="6313260"/>
            <a:ext cx="424582" cy="198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5146035-B999-6D41-9668-0F9C087C0EF2}" type="slidenum">
              <a:rPr lang="en-US" sz="90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pPr algn="l"/>
              <a:t>‹#›</a:t>
            </a:fld>
            <a:endParaRPr lang="en-US" sz="9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23" name="Straight Connector 22"/>
          <p:cNvCxnSpPr/>
          <p:nvPr userDrawn="1"/>
        </p:nvCxnSpPr>
        <p:spPr>
          <a:xfrm>
            <a:off x="8691971" y="6329280"/>
            <a:ext cx="0" cy="182880"/>
          </a:xfrm>
          <a:prstGeom prst="line">
            <a:avLst/>
          </a:prstGeom>
          <a:ln w="15875">
            <a:solidFill>
              <a:srgbClr val="EE1B2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02" y="6255627"/>
            <a:ext cx="12435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9508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nors &amp; Awards 12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413880" y="458752"/>
            <a:ext cx="6279020" cy="429522"/>
          </a:xfrm>
        </p:spPr>
        <p:txBody>
          <a:bodyPr lIns="0" tIns="0" rIns="0" bIns="0" anchor="t" anchorCtr="0">
            <a:normAutofit/>
          </a:bodyPr>
          <a:lstStyle>
            <a:lvl1pPr algn="l">
              <a:defRPr sz="3000" b="1" i="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NAME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526093"/>
            <a:ext cx="206160" cy="263047"/>
          </a:xfrm>
          <a:prstGeom prst="rect">
            <a:avLst/>
          </a:prstGeom>
          <a:solidFill>
            <a:srgbClr val="EE1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2511392" y="1061885"/>
            <a:ext cx="0" cy="4940708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H="1">
            <a:off x="4586860" y="1061885"/>
            <a:ext cx="1847" cy="4940708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>
            <a:off x="6687267" y="1061885"/>
            <a:ext cx="5633" cy="4940708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424381" y="1708317"/>
            <a:ext cx="2087011" cy="203133"/>
          </a:xfrm>
        </p:spPr>
        <p:txBody>
          <a:bodyPr wrap="square">
            <a:spAutoFit/>
          </a:bodyPr>
          <a:lstStyle>
            <a:lvl1pPr marL="0" indent="0" algn="ctr">
              <a:buNone/>
              <a:defRPr sz="800" b="1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20" name="Slide Number Placeholder 4"/>
          <p:cNvSpPr txBox="1">
            <a:spLocks/>
          </p:cNvSpPr>
          <p:nvPr userDrawn="1"/>
        </p:nvSpPr>
        <p:spPr>
          <a:xfrm>
            <a:off x="8653096" y="6313260"/>
            <a:ext cx="424582" cy="198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5146035-B999-6D41-9668-0F9C087C0EF2}" type="slidenum">
              <a:rPr lang="en-US" sz="90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pPr algn="l"/>
              <a:t>‹#›</a:t>
            </a:fld>
            <a:endParaRPr lang="en-US" sz="9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8" name="Text Placeholder 9"/>
          <p:cNvSpPr>
            <a:spLocks noGrp="1"/>
          </p:cNvSpPr>
          <p:nvPr>
            <p:ph type="body" sz="quarter" idx="19" hasCustomPrompt="1"/>
          </p:nvPr>
        </p:nvSpPr>
        <p:spPr>
          <a:xfrm>
            <a:off x="2514322" y="1708317"/>
            <a:ext cx="2087011" cy="203133"/>
          </a:xfrm>
        </p:spPr>
        <p:txBody>
          <a:bodyPr wrap="square">
            <a:spAutoFit/>
          </a:bodyPr>
          <a:lstStyle>
            <a:lvl1pPr marL="0" indent="0" algn="ctr">
              <a:buNone/>
              <a:defRPr sz="800" b="1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29" name="Text Placeholder 9"/>
          <p:cNvSpPr>
            <a:spLocks noGrp="1"/>
          </p:cNvSpPr>
          <p:nvPr>
            <p:ph type="body" sz="quarter" idx="20" hasCustomPrompt="1"/>
          </p:nvPr>
        </p:nvSpPr>
        <p:spPr>
          <a:xfrm>
            <a:off x="4596617" y="1708317"/>
            <a:ext cx="2087011" cy="203133"/>
          </a:xfrm>
        </p:spPr>
        <p:txBody>
          <a:bodyPr wrap="square">
            <a:spAutoFit/>
          </a:bodyPr>
          <a:lstStyle>
            <a:lvl1pPr marL="0" indent="0" algn="ctr">
              <a:buNone/>
              <a:defRPr sz="800" b="1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30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6683628" y="1708317"/>
            <a:ext cx="2087011" cy="203133"/>
          </a:xfrm>
        </p:spPr>
        <p:txBody>
          <a:bodyPr wrap="square">
            <a:spAutoFit/>
          </a:bodyPr>
          <a:lstStyle>
            <a:lvl1pPr marL="0" indent="0" algn="ctr">
              <a:buNone/>
              <a:defRPr sz="800" b="1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CAPTION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99351" y="2286000"/>
            <a:ext cx="8385816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>
            <a:off x="399351" y="3532239"/>
            <a:ext cx="8385816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 userDrawn="1"/>
        </p:nvCxnSpPr>
        <p:spPr>
          <a:xfrm>
            <a:off x="399351" y="4773211"/>
            <a:ext cx="8385816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 Placeholder 9"/>
          <p:cNvSpPr>
            <a:spLocks noGrp="1"/>
          </p:cNvSpPr>
          <p:nvPr>
            <p:ph type="body" sz="quarter" idx="22" hasCustomPrompt="1"/>
          </p:nvPr>
        </p:nvSpPr>
        <p:spPr>
          <a:xfrm>
            <a:off x="413880" y="2954609"/>
            <a:ext cx="2087011" cy="203133"/>
          </a:xfrm>
        </p:spPr>
        <p:txBody>
          <a:bodyPr wrap="square">
            <a:spAutoFit/>
          </a:bodyPr>
          <a:lstStyle>
            <a:lvl1pPr marL="0" indent="0" algn="ctr">
              <a:buNone/>
              <a:defRPr sz="800" b="1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36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2503821" y="2954609"/>
            <a:ext cx="2087011" cy="203133"/>
          </a:xfrm>
        </p:spPr>
        <p:txBody>
          <a:bodyPr wrap="square">
            <a:spAutoFit/>
          </a:bodyPr>
          <a:lstStyle>
            <a:lvl1pPr marL="0" indent="0" algn="ctr">
              <a:buNone/>
              <a:defRPr sz="800" b="1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38" name="Text Placeholder 9"/>
          <p:cNvSpPr>
            <a:spLocks noGrp="1"/>
          </p:cNvSpPr>
          <p:nvPr>
            <p:ph type="body" sz="quarter" idx="24" hasCustomPrompt="1"/>
          </p:nvPr>
        </p:nvSpPr>
        <p:spPr>
          <a:xfrm>
            <a:off x="4586116" y="2954609"/>
            <a:ext cx="2087011" cy="203133"/>
          </a:xfrm>
        </p:spPr>
        <p:txBody>
          <a:bodyPr wrap="square">
            <a:spAutoFit/>
          </a:bodyPr>
          <a:lstStyle>
            <a:lvl1pPr marL="0" indent="0" algn="ctr">
              <a:buNone/>
              <a:defRPr sz="800" b="1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40" name="Text Placeholder 9"/>
          <p:cNvSpPr>
            <a:spLocks noGrp="1"/>
          </p:cNvSpPr>
          <p:nvPr>
            <p:ph type="body" sz="quarter" idx="25" hasCustomPrompt="1"/>
          </p:nvPr>
        </p:nvSpPr>
        <p:spPr>
          <a:xfrm>
            <a:off x="6673127" y="2954609"/>
            <a:ext cx="2087011" cy="203133"/>
          </a:xfrm>
        </p:spPr>
        <p:txBody>
          <a:bodyPr wrap="square">
            <a:spAutoFit/>
          </a:bodyPr>
          <a:lstStyle>
            <a:lvl1pPr marL="0" indent="0" algn="ctr">
              <a:buNone/>
              <a:defRPr sz="800" b="1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46" name="Text Placeholder 9"/>
          <p:cNvSpPr>
            <a:spLocks noGrp="1"/>
          </p:cNvSpPr>
          <p:nvPr>
            <p:ph type="body" sz="quarter" idx="26" hasCustomPrompt="1"/>
          </p:nvPr>
        </p:nvSpPr>
        <p:spPr>
          <a:xfrm>
            <a:off x="424381" y="4213796"/>
            <a:ext cx="2087011" cy="203133"/>
          </a:xfrm>
        </p:spPr>
        <p:txBody>
          <a:bodyPr wrap="square">
            <a:spAutoFit/>
          </a:bodyPr>
          <a:lstStyle>
            <a:lvl1pPr marL="0" indent="0" algn="ctr">
              <a:buNone/>
              <a:defRPr sz="800" b="1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47" name="Text Placeholder 9"/>
          <p:cNvSpPr>
            <a:spLocks noGrp="1"/>
          </p:cNvSpPr>
          <p:nvPr>
            <p:ph type="body" sz="quarter" idx="27" hasCustomPrompt="1"/>
          </p:nvPr>
        </p:nvSpPr>
        <p:spPr>
          <a:xfrm>
            <a:off x="2514322" y="4213796"/>
            <a:ext cx="2087011" cy="203133"/>
          </a:xfrm>
        </p:spPr>
        <p:txBody>
          <a:bodyPr wrap="square">
            <a:spAutoFit/>
          </a:bodyPr>
          <a:lstStyle>
            <a:lvl1pPr marL="0" indent="0" algn="ctr">
              <a:buNone/>
              <a:defRPr sz="800" b="1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28" hasCustomPrompt="1"/>
          </p:nvPr>
        </p:nvSpPr>
        <p:spPr>
          <a:xfrm>
            <a:off x="4596617" y="4213796"/>
            <a:ext cx="2087011" cy="203133"/>
          </a:xfrm>
        </p:spPr>
        <p:txBody>
          <a:bodyPr wrap="square">
            <a:spAutoFit/>
          </a:bodyPr>
          <a:lstStyle>
            <a:lvl1pPr marL="0" indent="0" algn="ctr">
              <a:buNone/>
              <a:defRPr sz="800" b="1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49" name="Text Placeholder 9"/>
          <p:cNvSpPr>
            <a:spLocks noGrp="1"/>
          </p:cNvSpPr>
          <p:nvPr>
            <p:ph type="body" sz="quarter" idx="29" hasCustomPrompt="1"/>
          </p:nvPr>
        </p:nvSpPr>
        <p:spPr>
          <a:xfrm>
            <a:off x="6683628" y="4213796"/>
            <a:ext cx="2087011" cy="203133"/>
          </a:xfrm>
        </p:spPr>
        <p:txBody>
          <a:bodyPr wrap="square">
            <a:spAutoFit/>
          </a:bodyPr>
          <a:lstStyle>
            <a:lvl1pPr marL="0" indent="0" algn="ctr">
              <a:buNone/>
              <a:defRPr sz="800" b="1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30" hasCustomPrompt="1"/>
          </p:nvPr>
        </p:nvSpPr>
        <p:spPr>
          <a:xfrm>
            <a:off x="424381" y="5441669"/>
            <a:ext cx="2087011" cy="203133"/>
          </a:xfrm>
        </p:spPr>
        <p:txBody>
          <a:bodyPr wrap="square">
            <a:spAutoFit/>
          </a:bodyPr>
          <a:lstStyle>
            <a:lvl1pPr marL="0" indent="0" algn="ctr">
              <a:buNone/>
              <a:defRPr sz="800" b="1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51" name="Text Placeholder 9"/>
          <p:cNvSpPr>
            <a:spLocks noGrp="1"/>
          </p:cNvSpPr>
          <p:nvPr>
            <p:ph type="body" sz="quarter" idx="31" hasCustomPrompt="1"/>
          </p:nvPr>
        </p:nvSpPr>
        <p:spPr>
          <a:xfrm>
            <a:off x="2514322" y="5441669"/>
            <a:ext cx="2087011" cy="203133"/>
          </a:xfrm>
        </p:spPr>
        <p:txBody>
          <a:bodyPr wrap="square">
            <a:spAutoFit/>
          </a:bodyPr>
          <a:lstStyle>
            <a:lvl1pPr marL="0" indent="0" algn="ctr">
              <a:buNone/>
              <a:defRPr sz="800" b="1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52" name="Text Placeholder 9"/>
          <p:cNvSpPr>
            <a:spLocks noGrp="1"/>
          </p:cNvSpPr>
          <p:nvPr>
            <p:ph type="body" sz="quarter" idx="32" hasCustomPrompt="1"/>
          </p:nvPr>
        </p:nvSpPr>
        <p:spPr>
          <a:xfrm>
            <a:off x="4596617" y="5441669"/>
            <a:ext cx="2087011" cy="203133"/>
          </a:xfrm>
        </p:spPr>
        <p:txBody>
          <a:bodyPr wrap="square">
            <a:spAutoFit/>
          </a:bodyPr>
          <a:lstStyle>
            <a:lvl1pPr marL="0" indent="0" algn="ctr">
              <a:buNone/>
              <a:defRPr sz="800" b="1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53" name="Text Placeholder 9"/>
          <p:cNvSpPr>
            <a:spLocks noGrp="1"/>
          </p:cNvSpPr>
          <p:nvPr>
            <p:ph type="body" sz="quarter" idx="33" hasCustomPrompt="1"/>
          </p:nvPr>
        </p:nvSpPr>
        <p:spPr>
          <a:xfrm>
            <a:off x="6683628" y="5441669"/>
            <a:ext cx="2087011" cy="203133"/>
          </a:xfrm>
        </p:spPr>
        <p:txBody>
          <a:bodyPr wrap="square">
            <a:spAutoFit/>
          </a:bodyPr>
          <a:lstStyle>
            <a:lvl1pPr marL="0" indent="0" algn="ctr">
              <a:buNone/>
              <a:defRPr sz="800" b="1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CAPTION</a:t>
            </a:r>
          </a:p>
        </p:txBody>
      </p:sp>
      <p:cxnSp>
        <p:nvCxnSpPr>
          <p:cNvPr id="37" name="Straight Connector 36"/>
          <p:cNvCxnSpPr/>
          <p:nvPr userDrawn="1"/>
        </p:nvCxnSpPr>
        <p:spPr>
          <a:xfrm>
            <a:off x="8691971" y="6329280"/>
            <a:ext cx="0" cy="182880"/>
          </a:xfrm>
          <a:prstGeom prst="line">
            <a:avLst/>
          </a:prstGeom>
          <a:ln w="15875">
            <a:solidFill>
              <a:srgbClr val="EE1B2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02" y="6255627"/>
            <a:ext cx="12435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381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76543" y="2190937"/>
            <a:ext cx="8554757" cy="674143"/>
          </a:xfrm>
        </p:spPr>
        <p:txBody>
          <a:bodyPr lIns="0" tIns="0" rIns="0" bIns="0" anchor="t" anchorCtr="0">
            <a:normAutofit/>
          </a:bodyPr>
          <a:lstStyle>
            <a:lvl1pPr algn="l">
              <a:defRPr sz="4500" b="1" i="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LINE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2274974"/>
            <a:ext cx="290945" cy="412972"/>
          </a:xfrm>
          <a:prstGeom prst="rect">
            <a:avLst/>
          </a:prstGeom>
          <a:solidFill>
            <a:srgbClr val="EE1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02" y="6255627"/>
            <a:ext cx="12435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080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2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89243" y="2190937"/>
            <a:ext cx="8554757" cy="1292454"/>
          </a:xfrm>
        </p:spPr>
        <p:txBody>
          <a:bodyPr lIns="0" tIns="0" rIns="0" anchor="t" anchorCtr="0">
            <a:normAutofit/>
          </a:bodyPr>
          <a:lstStyle>
            <a:lvl1pPr algn="l">
              <a:defRPr sz="4500" b="1" i="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LINE 1</a:t>
            </a:r>
            <a:br>
              <a:rPr lang="en-US" dirty="0"/>
            </a:br>
            <a:r>
              <a:rPr lang="en-US" dirty="0"/>
              <a:t>TITLE LINE 2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2274975"/>
            <a:ext cx="290945" cy="1016596"/>
          </a:xfrm>
          <a:prstGeom prst="rect">
            <a:avLst/>
          </a:prstGeom>
          <a:solidFill>
            <a:srgbClr val="EE1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02" y="6255627"/>
            <a:ext cx="12435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162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413879" y="1119200"/>
            <a:ext cx="7590433" cy="313932"/>
          </a:xfrm>
        </p:spPr>
        <p:txBody>
          <a:bodyPr wrap="square" lIns="0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aseline="0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Text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09113" y="1119200"/>
            <a:ext cx="418326" cy="313932"/>
          </a:xfrm>
        </p:spPr>
        <p:txBody>
          <a:bodyPr wrap="square" lIns="0" anchor="t" anchorCtr="0">
            <a:sp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aseline="0">
                <a:solidFill>
                  <a:srgbClr val="EE1B24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00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413880" y="458752"/>
            <a:ext cx="8313560" cy="429522"/>
          </a:xfrm>
        </p:spPr>
        <p:txBody>
          <a:bodyPr lIns="0" tIns="0" rIns="0" bIns="0" anchor="t" anchorCtr="0">
            <a:normAutofit/>
          </a:bodyPr>
          <a:lstStyle>
            <a:lvl1pPr algn="l">
              <a:defRPr sz="3000" b="1" i="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LINE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526093"/>
            <a:ext cx="206160" cy="263047"/>
          </a:xfrm>
          <a:prstGeom prst="rect">
            <a:avLst/>
          </a:prstGeom>
          <a:solidFill>
            <a:srgbClr val="EE1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02" y="6255627"/>
            <a:ext cx="12435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94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1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413880" y="458752"/>
            <a:ext cx="8313560" cy="429522"/>
          </a:xfrm>
        </p:spPr>
        <p:txBody>
          <a:bodyPr lIns="0" tIns="0" rIns="0" bIns="0" anchor="t" anchorCtr="0">
            <a:normAutofit/>
          </a:bodyPr>
          <a:lstStyle>
            <a:lvl1pPr algn="l">
              <a:defRPr sz="3000" b="1" i="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LINE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526093"/>
            <a:ext cx="206160" cy="263047"/>
          </a:xfrm>
          <a:prstGeom prst="rect">
            <a:avLst/>
          </a:prstGeom>
          <a:solidFill>
            <a:srgbClr val="EE1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4"/>
          <p:cNvSpPr txBox="1">
            <a:spLocks/>
          </p:cNvSpPr>
          <p:nvPr userDrawn="1"/>
        </p:nvSpPr>
        <p:spPr>
          <a:xfrm>
            <a:off x="8653096" y="6313260"/>
            <a:ext cx="424582" cy="198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5146035-B999-6D41-9668-0F9C087C0EF2}" type="slidenum">
              <a:rPr lang="en-US" sz="90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pPr algn="l"/>
              <a:t>‹#›</a:t>
            </a:fld>
            <a:endParaRPr lang="en-US" sz="9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691971" y="6329280"/>
            <a:ext cx="0" cy="182880"/>
          </a:xfrm>
          <a:prstGeom prst="line">
            <a:avLst/>
          </a:prstGeom>
          <a:ln w="15875">
            <a:solidFill>
              <a:srgbClr val="EE1B2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24382" y="1119200"/>
            <a:ext cx="8295036" cy="899221"/>
          </a:xfrm>
        </p:spPr>
        <p:txBody>
          <a:bodyPr wrap="square" lIns="0" anchor="t" anchorCtr="0">
            <a:spAutoFit/>
          </a:bodyPr>
          <a:lstStyle>
            <a:lvl1pPr marL="228600" indent="-228600">
              <a:buClr>
                <a:srgbClr val="EE1B24"/>
              </a:buClr>
              <a:buSzPct val="110000"/>
              <a:buFont typeface="Wingdings" charset="2"/>
              <a:buChar char="§"/>
              <a:defRPr sz="1800"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EE1B24"/>
              </a:buClr>
              <a:buSzPct val="60000"/>
              <a:buFont typeface="Helvetica" charset="0"/>
              <a:buChar char="●"/>
              <a:defRPr sz="1600"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EE1B24"/>
              </a:buClr>
              <a:buFont typeface=".AppleSystemUIFont" charset="-120"/>
              <a:buChar char="-"/>
              <a:defRPr sz="1500"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EE1B24"/>
              </a:buClr>
              <a:buSzPct val="100000"/>
              <a:buFont typeface=".AppleSystemUIFont" charset="-120"/>
              <a:buChar char="-"/>
              <a:defRPr sz="1700"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EE1B24"/>
              </a:buClr>
              <a:buSzPct val="100000"/>
              <a:buFont typeface=".AppleSystemUIFont" charset="-120"/>
              <a:buChar char="-"/>
              <a:defRPr sz="16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02" y="6255627"/>
            <a:ext cx="12435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89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2Lines,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413880" y="458752"/>
            <a:ext cx="8313560" cy="887448"/>
          </a:xfrm>
        </p:spPr>
        <p:txBody>
          <a:bodyPr lIns="0" tIns="0" rIns="0" bIns="0" anchor="t" anchorCtr="0">
            <a:normAutofit/>
          </a:bodyPr>
          <a:lstStyle>
            <a:lvl1pPr algn="l">
              <a:defRPr sz="3000" b="1" i="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LINE 1</a:t>
            </a:r>
            <a:br>
              <a:rPr lang="en-US" dirty="0"/>
            </a:br>
            <a:r>
              <a:rPr lang="en-US" dirty="0"/>
              <a:t>TITLE LINE 2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526093"/>
            <a:ext cx="206160" cy="660533"/>
          </a:xfrm>
          <a:prstGeom prst="rect">
            <a:avLst/>
          </a:prstGeom>
          <a:solidFill>
            <a:srgbClr val="EE1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4"/>
          <p:cNvSpPr txBox="1">
            <a:spLocks/>
          </p:cNvSpPr>
          <p:nvPr userDrawn="1"/>
        </p:nvSpPr>
        <p:spPr>
          <a:xfrm>
            <a:off x="8653096" y="6313260"/>
            <a:ext cx="424582" cy="198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5146035-B999-6D41-9668-0F9C087C0EF2}" type="slidenum">
              <a:rPr lang="en-US" sz="90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pPr algn="l"/>
              <a:t>‹#›</a:t>
            </a:fld>
            <a:endParaRPr lang="en-US" sz="9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691971" y="6329280"/>
            <a:ext cx="0" cy="182880"/>
          </a:xfrm>
          <a:prstGeom prst="line">
            <a:avLst/>
          </a:prstGeom>
          <a:ln w="15875">
            <a:solidFill>
              <a:srgbClr val="EE1B2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24382" y="1536700"/>
            <a:ext cx="8295036" cy="899221"/>
          </a:xfrm>
        </p:spPr>
        <p:txBody>
          <a:bodyPr wrap="square" lIns="0" anchor="t" anchorCtr="0">
            <a:spAutoFit/>
          </a:bodyPr>
          <a:lstStyle>
            <a:lvl1pPr marL="228600" indent="-228600">
              <a:buClr>
                <a:srgbClr val="EE1B24"/>
              </a:buClr>
              <a:buSzPct val="110000"/>
              <a:buFont typeface="Wingdings" charset="2"/>
              <a:buChar char="§"/>
              <a:defRPr sz="1800"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EE1B24"/>
              </a:buClr>
              <a:buSzPct val="60000"/>
              <a:buFont typeface="Helvetica" charset="0"/>
              <a:buChar char="●"/>
              <a:defRPr sz="1600"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EE1B24"/>
              </a:buClr>
              <a:buFont typeface=".AppleSystemUIFont" charset="-120"/>
              <a:buChar char="-"/>
              <a:defRPr sz="1500"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EE1B24"/>
              </a:buClr>
              <a:buSzPct val="100000"/>
              <a:buFont typeface=".AppleSystemUIFont" charset="-120"/>
              <a:buChar char="-"/>
              <a:defRPr sz="1700"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EE1B24"/>
              </a:buClr>
              <a:buSzPct val="100000"/>
              <a:buFont typeface=".AppleSystemUIFont" charset="-120"/>
              <a:buChar char="-"/>
              <a:defRPr sz="16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02" y="6255627"/>
            <a:ext cx="12435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456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ullets2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413880" y="458752"/>
            <a:ext cx="8313560" cy="429522"/>
          </a:xfrm>
        </p:spPr>
        <p:txBody>
          <a:bodyPr lIns="0" tIns="0" rIns="0" bIns="0" anchor="t" anchorCtr="0">
            <a:normAutofit/>
          </a:bodyPr>
          <a:lstStyle>
            <a:lvl1pPr algn="l">
              <a:defRPr sz="3000" b="1" i="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LINE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526093"/>
            <a:ext cx="206160" cy="263047"/>
          </a:xfrm>
          <a:prstGeom prst="rect">
            <a:avLst/>
          </a:prstGeom>
          <a:solidFill>
            <a:srgbClr val="EE1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13880" y="1115319"/>
            <a:ext cx="3840620" cy="913070"/>
          </a:xfrm>
        </p:spPr>
        <p:txBody>
          <a:bodyPr lIns="0" anchor="t" anchorCtr="0">
            <a:spAutoFit/>
          </a:bodyPr>
          <a:lstStyle>
            <a:lvl1pPr marL="228600" indent="-228600">
              <a:buClr>
                <a:srgbClr val="EE1B24"/>
              </a:buClr>
              <a:buSzPct val="110000"/>
              <a:buFont typeface="Wingdings" charset="2"/>
              <a:buChar char="§"/>
              <a:defRPr sz="1800"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EE1B24"/>
              </a:buClr>
              <a:buSzPct val="60000"/>
              <a:buFont typeface="Helvetica" charset="0"/>
              <a:buChar char="●"/>
              <a:defRPr sz="1650"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EE1B24"/>
              </a:buClr>
              <a:buFont typeface=".AppleSystemUIFont" charset="-120"/>
              <a:buChar char="-"/>
              <a:defRPr sz="1550"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EE1B24"/>
              </a:buClr>
              <a:buSzPct val="100000"/>
              <a:buFont typeface=".AppleSystemUIFont" charset="-120"/>
              <a:buChar char="-"/>
              <a:defRPr sz="1700"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EE1B24"/>
              </a:buClr>
              <a:buSzPct val="100000"/>
              <a:buFont typeface=".AppleSystemUIFont" charset="-120"/>
              <a:buChar char="-"/>
              <a:defRPr sz="16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5" hasCustomPrompt="1"/>
          </p:nvPr>
        </p:nvSpPr>
        <p:spPr>
          <a:xfrm>
            <a:off x="4737099" y="1115319"/>
            <a:ext cx="3990339" cy="913070"/>
          </a:xfrm>
        </p:spPr>
        <p:txBody>
          <a:bodyPr lIns="0" anchor="t" anchorCtr="0">
            <a:spAutoFit/>
          </a:bodyPr>
          <a:lstStyle>
            <a:lvl1pPr marL="228600" indent="-228600">
              <a:buClr>
                <a:srgbClr val="EE1B24"/>
              </a:buClr>
              <a:buSzPct val="110000"/>
              <a:buFont typeface="Wingdings" charset="2"/>
              <a:buChar char="§"/>
              <a:defRPr sz="1800"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EE1B24"/>
              </a:buClr>
              <a:buSzPct val="60000"/>
              <a:buFont typeface="Helvetica" charset="0"/>
              <a:buChar char="●"/>
              <a:defRPr sz="1650"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EE1B24"/>
              </a:buClr>
              <a:buFont typeface=".AppleSystemUIFont" charset="-120"/>
              <a:buChar char="-"/>
              <a:defRPr sz="1550"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EE1B24"/>
              </a:buClr>
              <a:buSzPct val="100000"/>
              <a:buFont typeface=".AppleSystemUIFont" charset="-120"/>
              <a:buChar char="-"/>
              <a:defRPr sz="1700"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EE1B24"/>
              </a:buClr>
              <a:buSzPct val="100000"/>
              <a:buFont typeface=".AppleSystemUIFont" charset="-120"/>
              <a:buChar char="-"/>
              <a:defRPr sz="16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Slide Number Placeholder 4"/>
          <p:cNvSpPr txBox="1">
            <a:spLocks/>
          </p:cNvSpPr>
          <p:nvPr userDrawn="1"/>
        </p:nvSpPr>
        <p:spPr>
          <a:xfrm>
            <a:off x="8653096" y="6313260"/>
            <a:ext cx="424582" cy="198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5146035-B999-6D41-9668-0F9C087C0EF2}" type="slidenum">
              <a:rPr lang="en-US" sz="90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pPr algn="l"/>
              <a:t>‹#›</a:t>
            </a:fld>
            <a:endParaRPr lang="en-US" sz="9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691971" y="6329280"/>
            <a:ext cx="0" cy="182880"/>
          </a:xfrm>
          <a:prstGeom prst="line">
            <a:avLst/>
          </a:prstGeom>
          <a:ln w="15875">
            <a:solidFill>
              <a:srgbClr val="EE1B2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02" y="6255627"/>
            <a:ext cx="12435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59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2Lines, Bullets2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sz="half" idx="15" hasCustomPrompt="1"/>
          </p:nvPr>
        </p:nvSpPr>
        <p:spPr>
          <a:xfrm>
            <a:off x="4737099" y="1521671"/>
            <a:ext cx="3990339" cy="913070"/>
          </a:xfrm>
        </p:spPr>
        <p:txBody>
          <a:bodyPr lIns="0" anchor="t" anchorCtr="0">
            <a:spAutoFit/>
          </a:bodyPr>
          <a:lstStyle>
            <a:lvl1pPr marL="228600" indent="-228600">
              <a:buClr>
                <a:srgbClr val="EE1B24"/>
              </a:buClr>
              <a:buSzPct val="110000"/>
              <a:buFont typeface="Wingdings" charset="2"/>
              <a:buChar char="§"/>
              <a:defRPr sz="1800"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EE1B24"/>
              </a:buClr>
              <a:buSzPct val="60000"/>
              <a:buFont typeface="Helvetica" charset="0"/>
              <a:buChar char="●"/>
              <a:defRPr sz="1650"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EE1B24"/>
              </a:buClr>
              <a:buFont typeface=".AppleSystemUIFont" charset="-120"/>
              <a:buChar char="-"/>
              <a:defRPr sz="1550"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EE1B24"/>
              </a:buClr>
              <a:buSzPct val="100000"/>
              <a:buFont typeface=".AppleSystemUIFont" charset="-120"/>
              <a:buChar char="-"/>
              <a:defRPr sz="1700"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EE1B24"/>
              </a:buClr>
              <a:buSzPct val="100000"/>
              <a:buFont typeface=".AppleSystemUIFont" charset="-120"/>
              <a:buChar char="-"/>
              <a:defRPr sz="16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413879" y="458752"/>
            <a:ext cx="8313559" cy="887448"/>
          </a:xfrm>
        </p:spPr>
        <p:txBody>
          <a:bodyPr lIns="0" tIns="0" rIns="0" bIns="0" anchor="t" anchorCtr="0">
            <a:normAutofit/>
          </a:bodyPr>
          <a:lstStyle>
            <a:lvl1pPr algn="l">
              <a:defRPr sz="3000" b="1" i="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LINE 1</a:t>
            </a:r>
            <a:br>
              <a:rPr lang="en-US" dirty="0"/>
            </a:br>
            <a:r>
              <a:rPr lang="en-US" dirty="0"/>
              <a:t>TITLE LINE 2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0" y="526093"/>
            <a:ext cx="206160" cy="660533"/>
          </a:xfrm>
          <a:prstGeom prst="rect">
            <a:avLst/>
          </a:prstGeom>
          <a:solidFill>
            <a:srgbClr val="EE1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ontent Placeholder 2"/>
          <p:cNvSpPr>
            <a:spLocks noGrp="1"/>
          </p:cNvSpPr>
          <p:nvPr>
            <p:ph sz="half" idx="20" hasCustomPrompt="1"/>
          </p:nvPr>
        </p:nvSpPr>
        <p:spPr>
          <a:xfrm>
            <a:off x="441351" y="1521671"/>
            <a:ext cx="3813149" cy="913070"/>
          </a:xfrm>
        </p:spPr>
        <p:txBody>
          <a:bodyPr lIns="0" anchor="t" anchorCtr="0">
            <a:spAutoFit/>
          </a:bodyPr>
          <a:lstStyle>
            <a:lvl1pPr marL="228600" indent="-228600">
              <a:buClr>
                <a:srgbClr val="EE1B24"/>
              </a:buClr>
              <a:buSzPct val="110000"/>
              <a:buFont typeface="Wingdings" charset="2"/>
              <a:buChar char="§"/>
              <a:defRPr sz="1800"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EE1B24"/>
              </a:buClr>
              <a:buSzPct val="60000"/>
              <a:buFont typeface="Helvetica" charset="0"/>
              <a:buChar char="●"/>
              <a:defRPr sz="1650"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EE1B24"/>
              </a:buClr>
              <a:buFont typeface=".AppleSystemUIFont" charset="-120"/>
              <a:buChar char="-"/>
              <a:defRPr sz="1550"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EE1B24"/>
              </a:buClr>
              <a:buSzPct val="100000"/>
              <a:buFont typeface=".AppleSystemUIFont" charset="-120"/>
              <a:buChar char="-"/>
              <a:defRPr sz="1700"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EE1B24"/>
              </a:buClr>
              <a:buSzPct val="100000"/>
              <a:buFont typeface=".AppleSystemUIFont" charset="-120"/>
              <a:buChar char="-"/>
              <a:defRPr sz="16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Slide Number Placeholder 4"/>
          <p:cNvSpPr txBox="1">
            <a:spLocks/>
          </p:cNvSpPr>
          <p:nvPr userDrawn="1"/>
        </p:nvSpPr>
        <p:spPr>
          <a:xfrm>
            <a:off x="8653096" y="6313260"/>
            <a:ext cx="424582" cy="198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5146035-B999-6D41-9668-0F9C087C0EF2}" type="slidenum">
              <a:rPr lang="en-US" sz="90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pPr algn="l"/>
              <a:t>‹#›</a:t>
            </a:fld>
            <a:endParaRPr lang="en-US" sz="9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691971" y="6329280"/>
            <a:ext cx="0" cy="182880"/>
          </a:xfrm>
          <a:prstGeom prst="line">
            <a:avLst/>
          </a:prstGeom>
          <a:ln w="15875">
            <a:solidFill>
              <a:srgbClr val="EE1B2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02" y="6255627"/>
            <a:ext cx="12435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330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71F1CE83-A9C2-9643-A38B-2D3A1FF65276}" type="datetimeFigureOut">
              <a:rPr lang="en-US" smtClean="0"/>
              <a:pPr/>
              <a:t>10/2/2025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ADF0D-9067-294A-B386-1279518717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259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90" r:id="rId3"/>
    <p:sldLayoutId id="2147483691" r:id="rId4"/>
    <p:sldLayoutId id="2147483677" r:id="rId5"/>
    <p:sldLayoutId id="2147483684" r:id="rId6"/>
    <p:sldLayoutId id="2147483685" r:id="rId7"/>
    <p:sldLayoutId id="2147483700" r:id="rId8"/>
    <p:sldLayoutId id="2147483701" r:id="rId9"/>
    <p:sldLayoutId id="2147483714" r:id="rId10"/>
    <p:sldLayoutId id="2147483705" r:id="rId11"/>
    <p:sldLayoutId id="2147483715" r:id="rId12"/>
    <p:sldLayoutId id="2147483698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Helvetica" charset="0"/>
        <a:buChar char="-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Helvetica" charset="0"/>
        <a:buChar char="-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Helvetica" charset="0"/>
        <a:buChar char="-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80740B91-BD0C-3B4E-B208-E2EC8220F34E}" type="datetimeFigureOut">
              <a:rPr lang="en-US" smtClean="0"/>
              <a:pPr/>
              <a:t>10/2/2025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84B3BD25-37A2-4947-87E6-78B4D2683A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857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32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  <p:sldLayoutId id="2147483730" r:id="rId14"/>
    <p:sldLayoutId id="2147483731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EE1B24"/>
        </a:buClr>
        <a:buFont typeface="Wingdings" charset="2"/>
        <a:buChar char="§"/>
        <a:defRPr sz="2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E1B24"/>
        </a:buClr>
        <a:buFont typeface="Arial"/>
        <a:buChar char="•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E1B24"/>
        </a:buClr>
        <a:buFont typeface="Helvetica" charset="0"/>
        <a:buChar char="-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E1B24"/>
        </a:buClr>
        <a:buFont typeface="Helvetica" charset="0"/>
        <a:buChar char="-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E1B24"/>
        </a:buClr>
        <a:buFont typeface="Helvetica" charset="0"/>
        <a:buChar char="-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0892943-C3DC-D7A6-9528-127F90EB5B8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1943" y="4211205"/>
            <a:ext cx="2663771" cy="1338828"/>
          </a:xfrm>
        </p:spPr>
        <p:txBody>
          <a:bodyPr/>
          <a:lstStyle/>
          <a:p>
            <a:r>
              <a:rPr lang="en-US" dirty="0"/>
              <a:t>Charlie Sommers</a:t>
            </a:r>
          </a:p>
          <a:p>
            <a:r>
              <a:rPr lang="en-US" dirty="0"/>
              <a:t>Trevor Levine</a:t>
            </a:r>
          </a:p>
          <a:p>
            <a:r>
              <a:rPr lang="en-US" dirty="0"/>
              <a:t>Brendan Koeth</a:t>
            </a:r>
          </a:p>
          <a:p>
            <a:r>
              <a:rPr lang="en-US" dirty="0"/>
              <a:t>Edward Reddington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B86E85-B8DA-7920-EBAA-29B3CFD783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1943" y="1042857"/>
            <a:ext cx="8529357" cy="1161497"/>
          </a:xfrm>
        </p:spPr>
        <p:txBody>
          <a:bodyPr>
            <a:normAutofit fontScale="90000"/>
          </a:bodyPr>
          <a:lstStyle/>
          <a:p>
            <a:r>
              <a:rPr lang="en-US" dirty="0"/>
              <a:t>M&amp;A Considerations in ATSs, Futures Trading Platforms, and Regulated Fintech Companies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2173462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EE2C50-2835-1A75-70DD-7AD903D2B2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3A528-CF4D-B91C-0DA0-86D49CA94D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ECA782-DF3D-60DA-410A-2912D01CAB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4382" y="1119200"/>
            <a:ext cx="8295036" cy="341632"/>
          </a:xfrm>
        </p:spPr>
        <p:txBody>
          <a:bodyPr/>
          <a:lstStyle/>
          <a:p>
            <a:pPr lvl="0"/>
            <a:r>
              <a:rPr lang="en-US" dirty="0"/>
              <a:t>Feel free to contact Brendan Koeth: bkoeth@lowenstein.com</a:t>
            </a:r>
          </a:p>
        </p:txBody>
      </p:sp>
    </p:spTree>
    <p:extLst>
      <p:ext uri="{BB962C8B-B14F-4D97-AF65-F5344CB8AC3E}">
        <p14:creationId xmlns:p14="http://schemas.microsoft.com/office/powerpoint/2010/main" val="1562946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CFB8A-A5F7-9B80-A8C7-3828CD969D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Market context for why these deals are happening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DEB1C-3B66-9CCE-184F-F2C28FEB1D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4382" y="1119200"/>
            <a:ext cx="8295036" cy="4389920"/>
          </a:xfrm>
        </p:spPr>
        <p:txBody>
          <a:bodyPr/>
          <a:lstStyle/>
          <a:p>
            <a:pPr lvl="0"/>
            <a:r>
              <a:rPr lang="en-US" sz="2400" dirty="0"/>
              <a:t>Regulatory convergence: digital assets moving into SEC/CFTC perimeters</a:t>
            </a:r>
          </a:p>
          <a:p>
            <a:pPr lvl="0"/>
            <a:r>
              <a:rPr lang="en-US" sz="2400" dirty="0"/>
              <a:t>Consolidation and vertical integration: brokers, custodians, market makers, and venues combining to control stack and data</a:t>
            </a:r>
          </a:p>
          <a:p>
            <a:pPr lvl="0"/>
            <a:r>
              <a:rPr lang="en-US" sz="2400" dirty="0"/>
              <a:t>Scarcity value of licensed entities</a:t>
            </a:r>
          </a:p>
          <a:p>
            <a:pPr lvl="0"/>
            <a:r>
              <a:rPr lang="en-US" sz="2400" dirty="0"/>
              <a:t>Macro pressures: higher rates, funding constraints, and need for profitability driving sales; distressed and opportunistic buys</a:t>
            </a:r>
          </a:p>
          <a:p>
            <a:pPr lvl="0"/>
            <a:r>
              <a:rPr lang="en-US" sz="2400" dirty="0"/>
              <a:t>Market structure changes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51618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3EF99-0B69-E960-5588-AAD05E5E0C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Deal process pain points and execution hurdles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2D7CE3-B9C8-5436-0C39-349319B194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4382" y="1119200"/>
            <a:ext cx="8295036" cy="4261679"/>
          </a:xfrm>
        </p:spPr>
        <p:txBody>
          <a:bodyPr/>
          <a:lstStyle/>
          <a:p>
            <a:pPr lvl="0"/>
            <a:r>
              <a:rPr lang="en-US" sz="2400" dirty="0"/>
              <a:t>Diligence friction: regulatory scope, historical compliance gaps, exam findings, enforcement risk</a:t>
            </a:r>
          </a:p>
          <a:p>
            <a:pPr lvl="0"/>
            <a:r>
              <a:rPr lang="en-US" sz="2400" dirty="0"/>
              <a:t>Financial quality: revenue recognition on rebates/credits, capital requirements</a:t>
            </a:r>
          </a:p>
          <a:p>
            <a:pPr lvl="0"/>
            <a:r>
              <a:rPr lang="en-US" sz="2400" dirty="0"/>
              <a:t>Change-in-control constraints: licenses, SRO memberships, bank/custody partnerships, key vendor contracts</a:t>
            </a:r>
          </a:p>
          <a:p>
            <a:pPr lvl="0"/>
            <a:r>
              <a:rPr lang="en-US" sz="2400" dirty="0"/>
              <a:t>Employee issues: key-person registered principals, compensation/bonus true-up</a:t>
            </a:r>
          </a:p>
          <a:p>
            <a:pPr lvl="0"/>
            <a:r>
              <a:rPr lang="en-US" sz="2400" dirty="0"/>
              <a:t>Disgruntled stockholders: deals with no cash; long and complicated earnout structure</a:t>
            </a:r>
          </a:p>
        </p:txBody>
      </p:sp>
    </p:spTree>
    <p:extLst>
      <p:ext uri="{BB962C8B-B14F-4D97-AF65-F5344CB8AC3E}">
        <p14:creationId xmlns:p14="http://schemas.microsoft.com/office/powerpoint/2010/main" val="2884687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D6D731-C398-4CCC-C5CD-F2CB2CE833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091E7-3A21-A38F-3146-A662A6B38D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Deal structure and risk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B9482A-CEE3-B6C6-25B1-903DA5BDB1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4382" y="1119200"/>
            <a:ext cx="8295036" cy="3264483"/>
          </a:xfrm>
        </p:spPr>
        <p:txBody>
          <a:bodyPr/>
          <a:lstStyle/>
          <a:p>
            <a:pPr lvl="0"/>
            <a:r>
              <a:rPr lang="en-US" sz="2400" dirty="0"/>
              <a:t>Deal structure: asset vs stock; staged closings</a:t>
            </a:r>
          </a:p>
          <a:p>
            <a:pPr lvl="0"/>
            <a:r>
              <a:rPr lang="en-US" sz="2400" dirty="0"/>
              <a:t>Earnouts/contingent value: tied to user growth, BD/ATS activation, product launches, regulatory milestones</a:t>
            </a:r>
          </a:p>
          <a:p>
            <a:pPr lvl="0"/>
            <a:r>
              <a:rPr lang="en-US" sz="2400" dirty="0"/>
              <a:t>Interim covenants: operating restrictions pending approval; capital and AML/KYC standards maintenance</a:t>
            </a:r>
          </a:p>
          <a:p>
            <a:pPr lvl="0"/>
            <a:r>
              <a:rPr lang="en-US" sz="2400" dirty="0"/>
              <a:t>Employee retention: retention pools for supervised persons, CCO/FINOP continuity; non-competes/solicit</a:t>
            </a:r>
          </a:p>
          <a:p>
            <a:r>
              <a:rPr lang="en-US" sz="2400" dirty="0"/>
              <a:t>Information barriers/conflicts</a:t>
            </a:r>
          </a:p>
        </p:txBody>
      </p:sp>
    </p:spTree>
    <p:extLst>
      <p:ext uri="{BB962C8B-B14F-4D97-AF65-F5344CB8AC3E}">
        <p14:creationId xmlns:p14="http://schemas.microsoft.com/office/powerpoint/2010/main" val="1112705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4D242E-1D07-74AE-DAA2-312043E7E5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E7E21-F355-11A4-B8E9-D11AA4CCA7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Regulatory approval and notifications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A98F72-32C6-5A9D-1AC6-FD73AF22A0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4382" y="1119200"/>
            <a:ext cx="8295036" cy="3983142"/>
          </a:xfrm>
        </p:spPr>
        <p:txBody>
          <a:bodyPr/>
          <a:lstStyle/>
          <a:p>
            <a:pPr lvl="0"/>
            <a:r>
              <a:rPr lang="en-US" dirty="0"/>
              <a:t>SEC/FINRA (US securities)</a:t>
            </a:r>
          </a:p>
          <a:p>
            <a:pPr lvl="1"/>
            <a:r>
              <a:rPr lang="en-US" dirty="0"/>
              <a:t>Broker-dealer change in ownership/control (FINRA CMA), material business changes</a:t>
            </a:r>
          </a:p>
          <a:p>
            <a:pPr lvl="1"/>
            <a:r>
              <a:rPr lang="en-US" dirty="0"/>
              <a:t>ATS Form ATS/Form ATS-N amendments; fair access, system integrity, Reg SCI applicability</a:t>
            </a:r>
          </a:p>
          <a:p>
            <a:pPr lvl="1"/>
            <a:r>
              <a:rPr lang="en-US" dirty="0"/>
              <a:t>Market data/fee changes may require filings; Reg M, Reg SHO, Reg NMS considerations</a:t>
            </a:r>
          </a:p>
          <a:p>
            <a:pPr lvl="0"/>
            <a:r>
              <a:rPr lang="en-US" dirty="0"/>
              <a:t>CFTC/NFA (derivatives)</a:t>
            </a:r>
          </a:p>
          <a:p>
            <a:pPr lvl="1"/>
            <a:r>
              <a:rPr lang="en-US" dirty="0"/>
              <a:t>SEF, DCM, DCO transfers or material changes; NFA membership updates; rulebook changes and self-certifications</a:t>
            </a:r>
          </a:p>
          <a:p>
            <a:pPr lvl="1"/>
            <a:r>
              <a:rPr lang="en-US" dirty="0"/>
              <a:t>FCM/IB/SD/MSP ownership changes and chief compliance officer confirmations</a:t>
            </a:r>
          </a:p>
          <a:p>
            <a:pPr lvl="0"/>
            <a:r>
              <a:rPr lang="en-US" dirty="0"/>
              <a:t>Antitrust and foreign investment</a:t>
            </a:r>
          </a:p>
          <a:p>
            <a:pPr lvl="1"/>
            <a:r>
              <a:rPr lang="en-US" dirty="0"/>
              <a:t>HSR filing thresholds being met due to high deal values</a:t>
            </a:r>
          </a:p>
          <a:p>
            <a:pPr lvl="1"/>
            <a:r>
              <a:rPr lang="en-US" dirty="0"/>
              <a:t>CFIUS for foreign buyers with access to sensitive trading data/critical infrastructure</a:t>
            </a:r>
          </a:p>
        </p:txBody>
      </p:sp>
    </p:spTree>
    <p:extLst>
      <p:ext uri="{BB962C8B-B14F-4D97-AF65-F5344CB8AC3E}">
        <p14:creationId xmlns:p14="http://schemas.microsoft.com/office/powerpoint/2010/main" val="1484862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F786EA-57BA-E938-D5FA-E54D9A679D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5918DB-DB62-91BD-5B38-5705D72718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Diligence focus areas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CC71CA-3539-7DFF-A03F-213D57EE74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4382" y="1119200"/>
            <a:ext cx="8295036" cy="3361946"/>
          </a:xfrm>
        </p:spPr>
        <p:txBody>
          <a:bodyPr/>
          <a:lstStyle/>
          <a:p>
            <a:pPr lvl="0"/>
            <a:r>
              <a:rPr lang="en-US" dirty="0"/>
              <a:t>Licenses, exams, enforcement, remediation plans</a:t>
            </a:r>
          </a:p>
          <a:p>
            <a:pPr lvl="0"/>
            <a:r>
              <a:rPr lang="en-US" dirty="0"/>
              <a:t>System architecture, capacity, latency, Reg SCI/BCP/DR evidence</a:t>
            </a:r>
          </a:p>
          <a:p>
            <a:pPr lvl="0"/>
            <a:r>
              <a:rPr lang="en-US" dirty="0"/>
              <a:t>Surveillance/market abuse controls; trade/transaction reporting quality</a:t>
            </a:r>
          </a:p>
          <a:p>
            <a:pPr lvl="0"/>
            <a:r>
              <a:rPr lang="en-US" dirty="0"/>
              <a:t>Client onboarding, KYC/AML/OFAC; sanctions screening tooling</a:t>
            </a:r>
          </a:p>
          <a:p>
            <a:pPr lvl="0"/>
            <a:r>
              <a:rPr lang="en-US" dirty="0"/>
              <a:t>Financials, capital/segregation, fee schedules, rebates</a:t>
            </a:r>
          </a:p>
          <a:p>
            <a:pPr lvl="0"/>
            <a:r>
              <a:rPr lang="en-US" dirty="0"/>
              <a:t>Key contracts: market data, clearing, vendors, colocation/cloud</a:t>
            </a:r>
          </a:p>
          <a:p>
            <a:pPr lvl="0"/>
            <a:r>
              <a:rPr lang="en-US" dirty="0"/>
              <a:t>Cyber posture, incidents, insurance coverage</a:t>
            </a:r>
          </a:p>
          <a:p>
            <a:pPr lvl="0"/>
            <a:r>
              <a:rPr lang="en-US" dirty="0"/>
              <a:t>HR/registered persons roster, training, testing, U4/U5</a:t>
            </a:r>
          </a:p>
          <a:p>
            <a:pPr lvl="0"/>
            <a:r>
              <a:rPr lang="en-US" dirty="0"/>
              <a:t>Litigation and customer complaints</a:t>
            </a:r>
          </a:p>
        </p:txBody>
      </p:sp>
    </p:spTree>
    <p:extLst>
      <p:ext uri="{BB962C8B-B14F-4D97-AF65-F5344CB8AC3E}">
        <p14:creationId xmlns:p14="http://schemas.microsoft.com/office/powerpoint/2010/main" val="2389022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FC6DFC-8738-104D-D224-8B4D8DDDBE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50C97-263A-6BCF-8CD8-64D427DB0A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Timeline and sequencing tips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FBD7CB-14C2-4A2D-135C-1882DA631B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4382" y="1119200"/>
            <a:ext cx="8295036" cy="1723549"/>
          </a:xfrm>
        </p:spPr>
        <p:txBody>
          <a:bodyPr/>
          <a:lstStyle/>
          <a:p>
            <a:pPr lvl="0"/>
            <a:r>
              <a:rPr lang="en-US" dirty="0"/>
              <a:t>Pre-filing meetings with regulators to scope approvals</a:t>
            </a:r>
          </a:p>
          <a:p>
            <a:pPr lvl="0"/>
            <a:r>
              <a:rPr lang="en-US" dirty="0"/>
              <a:t>Dual-track: operational integration planning while running approval process</a:t>
            </a:r>
          </a:p>
          <a:p>
            <a:pPr lvl="0"/>
            <a:r>
              <a:rPr lang="en-US" dirty="0"/>
              <a:t>Buffer time for FINRA CMA/state MTL approvals; coordinate different timelines</a:t>
            </a:r>
          </a:p>
          <a:p>
            <a:pPr lvl="0"/>
            <a:r>
              <a:rPr lang="en-US" dirty="0"/>
              <a:t>Communications plan for members, vendors, and regulators; maintain market stability messaging</a:t>
            </a:r>
          </a:p>
        </p:txBody>
      </p:sp>
    </p:spTree>
    <p:extLst>
      <p:ext uri="{BB962C8B-B14F-4D97-AF65-F5344CB8AC3E}">
        <p14:creationId xmlns:p14="http://schemas.microsoft.com/office/powerpoint/2010/main" val="3313236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DEBFF0-2D6A-4ED1-E860-19A25465FD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8C3CC-62B3-7E81-A175-508BFA1E7A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Common pitfalls and mitigations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43A1DD-F7D0-2E40-6DB7-DE76D9C064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4382" y="1119200"/>
            <a:ext cx="8295036" cy="3098284"/>
          </a:xfrm>
        </p:spPr>
        <p:txBody>
          <a:bodyPr/>
          <a:lstStyle/>
          <a:p>
            <a:pPr lvl="0"/>
            <a:r>
              <a:rPr lang="en-US" dirty="0"/>
              <a:t>Underestimating change-of-control timing: build closing conditions with long-stop and extension rights</a:t>
            </a:r>
          </a:p>
          <a:p>
            <a:pPr lvl="0"/>
            <a:r>
              <a:rPr lang="en-US" dirty="0"/>
              <a:t>Earnout misalignment: define objective KPIs and regulatory triggers; covenant flexibility</a:t>
            </a:r>
          </a:p>
          <a:p>
            <a:pPr lvl="0"/>
            <a:r>
              <a:rPr lang="en-US" dirty="0"/>
              <a:t>Compliance gaps discovered late: use targeted pre-sign remediation and post-close plans with escrow</a:t>
            </a:r>
          </a:p>
          <a:p>
            <a:pPr lvl="0"/>
            <a:r>
              <a:rPr lang="en-US" dirty="0"/>
              <a:t>Vendor lock-in: secure assignment rights and service level </a:t>
            </a:r>
            <a:r>
              <a:rPr lang="en-US" dirty="0" err="1"/>
              <a:t>agreementss</a:t>
            </a:r>
            <a:r>
              <a:rPr lang="en-US" dirty="0"/>
              <a:t>; plan for replacements</a:t>
            </a:r>
          </a:p>
          <a:p>
            <a:pPr lvl="0"/>
            <a:r>
              <a:rPr lang="en-US" dirty="0"/>
              <a:t>Conflicts of interest: implement information barriers and fair access protocols pre-close</a:t>
            </a:r>
          </a:p>
        </p:txBody>
      </p:sp>
    </p:spTree>
    <p:extLst>
      <p:ext uri="{BB962C8B-B14F-4D97-AF65-F5344CB8AC3E}">
        <p14:creationId xmlns:p14="http://schemas.microsoft.com/office/powerpoint/2010/main" val="4199008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441BD7-DF04-9FA8-D855-2FC686F8AA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06AF6-E94F-BBEB-3381-9984D1FD93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Key takeaways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ABA108-896B-553D-0672-0703997640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4382" y="1119200"/>
            <a:ext cx="8295036" cy="1346010"/>
          </a:xfrm>
        </p:spPr>
        <p:txBody>
          <a:bodyPr/>
          <a:lstStyle/>
          <a:p>
            <a:pPr lvl="0"/>
            <a:r>
              <a:rPr lang="en-US" dirty="0"/>
              <a:t>Licensed entities carry premium value and regulatory complexity; plan early, diligence deep</a:t>
            </a:r>
          </a:p>
          <a:p>
            <a:pPr lvl="0"/>
            <a:r>
              <a:rPr lang="en-US" dirty="0"/>
              <a:t>Structure for approvals and integration, not just price</a:t>
            </a:r>
          </a:p>
          <a:p>
            <a:pPr lvl="0"/>
            <a:r>
              <a:rPr lang="en-US" dirty="0"/>
              <a:t>Align with regulators through transparency and realistic timelines</a:t>
            </a:r>
          </a:p>
        </p:txBody>
      </p:sp>
    </p:spTree>
    <p:extLst>
      <p:ext uri="{BB962C8B-B14F-4D97-AF65-F5344CB8AC3E}">
        <p14:creationId xmlns:p14="http://schemas.microsoft.com/office/powerpoint/2010/main" val="392735531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Custom 1">
      <a:dk1>
        <a:srgbClr val="000000"/>
      </a:dk1>
      <a:lt1>
        <a:srgbClr val="FFFFFF"/>
      </a:lt1>
      <a:dk2>
        <a:srgbClr val="545454"/>
      </a:dk2>
      <a:lt2>
        <a:srgbClr val="FFFFFF"/>
      </a:lt2>
      <a:accent1>
        <a:srgbClr val="ED1B24"/>
      </a:accent1>
      <a:accent2>
        <a:srgbClr val="0081C3"/>
      </a:accent2>
      <a:accent3>
        <a:srgbClr val="614677"/>
      </a:accent3>
      <a:accent4>
        <a:srgbClr val="AFAFAF"/>
      </a:accent4>
      <a:accent5>
        <a:srgbClr val="575757"/>
      </a:accent5>
      <a:accent6>
        <a:srgbClr val="000000"/>
      </a:accent6>
      <a:hlink>
        <a:srgbClr val="ED1B24"/>
      </a:hlink>
      <a:folHlink>
        <a:srgbClr val="61467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D85EC29-AA6B-DC4F-8D6B-B86E19E3D894}" vid="{D6BBC7F8-D43F-724E-B097-8A1856C10496}"/>
    </a:ext>
  </a:extLst>
</a:theme>
</file>

<file path=ppt/theme/theme2.xml><?xml version="1.0" encoding="utf-8"?>
<a:theme xmlns:a="http://schemas.openxmlformats.org/drawingml/2006/main" name="Additional slide selectio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D85EC29-AA6B-DC4F-8D6B-B86E19E3D894}" vid="{70E54C05-A569-1441-97A5-E67420C26E8D}"/>
    </a:ext>
  </a:extLst>
</a:theme>
</file>

<file path=customXML/item.xml><?xml version="1.0" encoding="utf-8"?>
<properties xmlns="http://www.imanage.com/work/xmlschema">
  <documentid>LS!316083298.1</documentid>
  <senderid>KOET5984</senderid>
  <senderemail>BKOETH@LOWENSTEIN.COM</senderemail>
  <lastmodified>2025-10-02T08:14:51.0000000-04:00</lastmodified>
  <database>LS</database>
</properties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434</TotalTime>
  <Words>615</Words>
  <Application>Microsoft Office PowerPoint</Application>
  <PresentationFormat>On-screen Show (4:3)</PresentationFormat>
  <Paragraphs>61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.AppleSystemUIFont</vt:lpstr>
      <vt:lpstr>Arial</vt:lpstr>
      <vt:lpstr>Helvetica</vt:lpstr>
      <vt:lpstr>Wingdings</vt:lpstr>
      <vt:lpstr>Default Theme</vt:lpstr>
      <vt:lpstr>Additional slide selections</vt:lpstr>
      <vt:lpstr>M&amp;A Considerations in ATSs, Futures Trading Platforms, and Regulated Fintech Companies</vt:lpstr>
      <vt:lpstr>Market context for why these deals are happening</vt:lpstr>
      <vt:lpstr>Deal process pain points and execution hurdles</vt:lpstr>
      <vt:lpstr>Deal structure and risk considerations</vt:lpstr>
      <vt:lpstr>Regulatory approval and notifications</vt:lpstr>
      <vt:lpstr>Diligence focus areas</vt:lpstr>
      <vt:lpstr>Timeline and sequencing tips</vt:lpstr>
      <vt:lpstr>Common pitfalls and mitigations</vt:lpstr>
      <vt:lpstr>Key takeaways</vt:lpstr>
      <vt:lpstr>Questions?</vt:lpstr>
    </vt:vector>
  </TitlesOfParts>
  <Company>Lowenstein Sandler LLP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Distribution Waterfalls</dc:title>
  <dc:creator>Sklar, Emily</dc:creator>
  <cp:lastModifiedBy>Koeth, Brendan J.</cp:lastModifiedBy>
  <cp:revision>59</cp:revision>
  <cp:lastPrinted>2025-09-21T21:15:54Z</cp:lastPrinted>
  <dcterms:created xsi:type="dcterms:W3CDTF">2022-11-07T01:26:05Z</dcterms:created>
  <dcterms:modified xsi:type="dcterms:W3CDTF">2025-10-02T12:14:51Z</dcterms:modified>
</cp:coreProperties>
</file>